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slideLayout" Target="../slideLayouts/slideLayout1.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Shape 0"/>
          <p:cNvSpPr/>
          <p:nvPr/>
        </p:nvSpPr>
        <p:spPr>
          <a:xfrm>
            <a:off x="7715250" y="-714375"/>
            <a:ext cx="2143125" cy="2143125"/>
          </a:xfrm>
          <a:prstGeom prst="ellipse">
            <a:avLst/>
          </a:prstGeom>
          <a:solidFill>
            <a:srgbClr val="2A9D8F">
              <a:alpha val="10000"/>
            </a:srgbClr>
          </a:solidFill>
          <a:ln/>
        </p:spPr>
      </p:sp>
      <p:sp>
        <p:nvSpPr>
          <p:cNvPr id="4" name="Shape 1"/>
          <p:cNvSpPr/>
          <p:nvPr/>
        </p:nvSpPr>
        <p:spPr>
          <a:xfrm>
            <a:off x="-714375" y="3714750"/>
            <a:ext cx="2143125" cy="2143125"/>
          </a:xfrm>
          <a:prstGeom prst="ellipse">
            <a:avLst/>
          </a:prstGeom>
          <a:solidFill>
            <a:srgbClr val="2A9D8F">
              <a:alpha val="10000"/>
            </a:srgbClr>
          </a:solidFill>
          <a:ln/>
        </p:spPr>
      </p:sp>
      <p:sp>
        <p:nvSpPr>
          <p:cNvPr id="5" name="Text 2"/>
          <p:cNvSpPr/>
          <p:nvPr/>
        </p:nvSpPr>
        <p:spPr>
          <a:xfrm>
            <a:off x="714375" y="1213014"/>
            <a:ext cx="7715250" cy="617209"/>
          </a:xfrm>
          <a:prstGeom prst="rect">
            <a:avLst/>
          </a:prstGeom>
          <a:noFill/>
          <a:ln/>
        </p:spPr>
        <p:txBody>
          <a:bodyPr wrap="none" lIns="0" tIns="0" rIns="0" bIns="0" rtlCol="0" anchor="ctr">
            <a:spAutoFit/>
          </a:bodyPr>
          <a:lstStyle/>
          <a:p>
            <a:pPr algn="ctr" indent="0" marL="0">
              <a:buNone/>
            </a:pPr>
            <a:r>
              <a:rPr lang="en-US" sz="4050" b="1" dirty="0">
                <a:solidFill>
                  <a:srgbClr val="E9C46A"/>
                </a:solidFill>
                <a:latin typeface="Noto Sans" pitchFamily="34" charset="0"/>
                <a:ea typeface="Noto Sans" pitchFamily="34" charset="-122"/>
                <a:cs typeface="Noto Sans" pitchFamily="34" charset="-120"/>
              </a:rPr>
              <a:t>Agentic RAG Chatbot</a:t>
            </a:r>
            <a:endParaRPr lang="en-US" sz="4050" dirty="0"/>
          </a:p>
        </p:txBody>
      </p:sp>
      <p:sp>
        <p:nvSpPr>
          <p:cNvPr id="6" name="Text 3"/>
          <p:cNvSpPr/>
          <p:nvPr/>
        </p:nvSpPr>
        <p:spPr>
          <a:xfrm>
            <a:off x="714375" y="2044536"/>
            <a:ext cx="7715250" cy="771525"/>
          </a:xfrm>
          <a:prstGeom prst="rect">
            <a:avLst/>
          </a:prstGeom>
          <a:noFill/>
          <a:ln/>
        </p:spPr>
        <p:txBody>
          <a:bodyPr wrap="square" lIns="0" tIns="0" rIns="0" bIns="0" rtlCol="0" anchor="ctr">
            <a:spAutoFit/>
          </a:bodyPr>
          <a:lstStyle/>
          <a:p>
            <a:pPr algn="ctr" indent="0" marL="0">
              <a:buNone/>
            </a:pPr>
            <a:r>
              <a:rPr lang="en-US" sz="2025" dirty="0">
                <a:solidFill>
                  <a:srgbClr val="F4A261"/>
                </a:solidFill>
                <a:latin typeface="Noto Sans" pitchFamily="34" charset="0"/>
                <a:ea typeface="Noto Sans" pitchFamily="34" charset="-122"/>
                <a:cs typeface="Noto Sans" pitchFamily="34" charset="-120"/>
              </a:rPr>
              <a:t>for Multi-Format Document QA using Model Context Protocol (MCP)</a:t>
            </a:r>
            <a:endParaRPr lang="en-US" sz="2025" dirty="0"/>
          </a:p>
        </p:txBody>
      </p:sp>
      <p:sp>
        <p:nvSpPr>
          <p:cNvPr id="7" name="Shape 4"/>
          <p:cNvSpPr/>
          <p:nvPr/>
        </p:nvSpPr>
        <p:spPr>
          <a:xfrm>
            <a:off x="714375" y="3387561"/>
            <a:ext cx="7715250" cy="542925"/>
          </a:xfrm>
          <a:prstGeom prst="roundRect">
            <a:avLst/>
          </a:prstGeom>
          <a:solidFill>
            <a:srgbClr val="FFFFFF">
              <a:alpha val="10000"/>
            </a:srgbClr>
          </a:solidFill>
          <a:ln w="198">
            <a:solidFill>
              <a:srgbClr val="FFFFFF">
                <a:alpha val="20000"/>
              </a:srgbClr>
            </a:solidFill>
            <a:prstDash val="solid"/>
          </a:ln>
        </p:spPr>
      </p:sp>
      <p:sp>
        <p:nvSpPr>
          <p:cNvPr id="8" name="Text 5"/>
          <p:cNvSpPr/>
          <p:nvPr/>
        </p:nvSpPr>
        <p:spPr>
          <a:xfrm>
            <a:off x="714375" y="3387561"/>
            <a:ext cx="7715250" cy="542925"/>
          </a:xfrm>
          <a:prstGeom prst="rect">
            <a:avLst/>
          </a:prstGeom>
          <a:noFill/>
          <a:ln/>
        </p:spPr>
        <p:txBody>
          <a:bodyPr wrap="square" lIns="340233" tIns="127508" rIns="340233" bIns="127508" rtlCol="0" anchor="ctr">
            <a:spAutoFit/>
          </a:bodyPr>
          <a:lstStyle/>
          <a:p>
            <a:pPr algn="ctr" indent="0" marL="0">
              <a:buNone/>
            </a:pPr>
            <a:r>
              <a:rPr lang="en-US" sz="1575" b="1" dirty="0">
                <a:solidFill>
                  <a:srgbClr val="FFFFFF"/>
                </a:solidFill>
                <a:latin typeface="Noto Sans" pitchFamily="34" charset="0"/>
                <a:ea typeface="Noto Sans" pitchFamily="34" charset="-122"/>
                <a:cs typeface="Noto Sans" pitchFamily="34" charset="-120"/>
              </a:rPr>
              <a:t>Presented by: Bhanu Prakash Guddeti</a:t>
            </a:r>
            <a:endParaRPr lang="en-US" sz="157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129282"/>
          </a:xfrm>
          <a:prstGeom prst="rect">
            <a:avLst/>
          </a:prstGeom>
        </p:spPr>
      </p:pic>
      <p:sp>
        <p:nvSpPr>
          <p:cNvPr id="3" name="Shape 0"/>
          <p:cNvSpPr/>
          <p:nvPr/>
        </p:nvSpPr>
        <p:spPr>
          <a:xfrm>
            <a:off x="7715250" y="-714375"/>
            <a:ext cx="2143125" cy="2143125"/>
          </a:xfrm>
          <a:prstGeom prst="ellipse">
            <a:avLst/>
          </a:prstGeom>
          <a:solidFill>
            <a:srgbClr val="2A9D8F">
              <a:alpha val="10000"/>
            </a:srgbClr>
          </a:solidFill>
          <a:ln/>
        </p:spPr>
      </p:sp>
      <p:sp>
        <p:nvSpPr>
          <p:cNvPr id="4" name="Shape 1"/>
          <p:cNvSpPr/>
          <p:nvPr/>
        </p:nvSpPr>
        <p:spPr>
          <a:xfrm>
            <a:off x="-714375" y="4700532"/>
            <a:ext cx="2143125" cy="2143125"/>
          </a:xfrm>
          <a:prstGeom prst="ellipse">
            <a:avLst/>
          </a:prstGeom>
          <a:solidFill>
            <a:srgbClr val="2A9D8F">
              <a:alpha val="10000"/>
            </a:srgbClr>
          </a:solidFill>
          <a:ln/>
        </p:spPr>
      </p:sp>
      <p:sp>
        <p:nvSpPr>
          <p:cNvPr id="5" name="Text 2"/>
          <p:cNvSpPr/>
          <p:nvPr/>
        </p:nvSpPr>
        <p:spPr>
          <a:xfrm>
            <a:off x="1714500" y="285750"/>
            <a:ext cx="5715000" cy="642938"/>
          </a:xfrm>
          <a:prstGeom prst="rect">
            <a:avLst/>
          </a:prstGeom>
          <a:noFill/>
          <a:ln/>
        </p:spPr>
        <p:txBody>
          <a:bodyPr wrap="none" lIns="0" tIns="0" rIns="0" bIns="0" rtlCol="0" anchor="ctr">
            <a:spAutoFit/>
          </a:bodyPr>
          <a:lstStyle/>
          <a:p>
            <a:pPr algn="ctr" indent="0" marL="0">
              <a:buNone/>
            </a:pPr>
            <a:r>
              <a:rPr lang="en-US" sz="3375" b="1" dirty="0">
                <a:solidFill>
                  <a:srgbClr val="E9C46A"/>
                </a:solidFill>
                <a:latin typeface="Noto Sans" pitchFamily="34" charset="0"/>
                <a:ea typeface="Noto Sans" pitchFamily="34" charset="-122"/>
                <a:cs typeface="Noto Sans" pitchFamily="34" charset="-120"/>
              </a:rPr>
              <a:t>Conclusion &amp; Future Scope</a:t>
            </a:r>
            <a:endParaRPr lang="en-US" sz="3375" dirty="0"/>
          </a:p>
        </p:txBody>
      </p:sp>
      <p:sp>
        <p:nvSpPr>
          <p:cNvPr id="6" name="Shape 3"/>
          <p:cNvSpPr/>
          <p:nvPr/>
        </p:nvSpPr>
        <p:spPr>
          <a:xfrm>
            <a:off x="1714500" y="1214438"/>
            <a:ext cx="5715000" cy="3657544"/>
          </a:xfrm>
          <a:prstGeom prst="rect">
            <a:avLst/>
          </a:prstGeom>
          <a:solidFill>
            <a:srgbClr val="FFFFFF">
              <a:alpha val="10000"/>
            </a:srgbClr>
          </a:solidFill>
          <a:ln w="198">
            <a:solidFill>
              <a:srgbClr val="FFFFFF">
                <a:alpha val="20000"/>
              </a:srgbClr>
            </a:solidFill>
            <a:prstDash val="solid"/>
          </a:ln>
        </p:spPr>
      </p:sp>
      <p:sp>
        <p:nvSpPr>
          <p:cNvPr id="7" name="Text 4"/>
          <p:cNvSpPr/>
          <p:nvPr/>
        </p:nvSpPr>
        <p:spPr>
          <a:xfrm>
            <a:off x="1928813" y="1428750"/>
            <a:ext cx="5286375" cy="1371544"/>
          </a:xfrm>
          <a:prstGeom prst="rect">
            <a:avLst/>
          </a:prstGeom>
          <a:noFill/>
          <a:ln/>
        </p:spPr>
        <p:txBody>
          <a:bodyPr wrap="square" lIns="0" tIns="0" rIns="0" bIns="0" rtlCol="0" anchor="ctr">
            <a:spAutoFit/>
          </a:bodyPr>
          <a:lstStyle/>
          <a:p>
            <a:pPr algn="ctr" indent="0" marL="0">
              <a:buNone/>
            </a:pPr>
            <a:r>
              <a:rPr lang="en-US" sz="1350" dirty="0">
                <a:solidFill>
                  <a:srgbClr val="FFFFFF"/>
                </a:solidFill>
                <a:latin typeface="Noto Sans" pitchFamily="34" charset="0"/>
                <a:ea typeface="Noto Sans" pitchFamily="34" charset="-122"/>
                <a:cs typeface="Noto Sans" pitchFamily="34" charset="-120"/>
              </a:rPr>
              <a:t> The Agentic RAG Chatbot with Model Context Protocol provides a robust solution for multi-format document question answering. By leveraging specialized agents and structured communication, we achieve enhanced performance, maintainability, and user experience. </a:t>
            </a:r>
            <a:endParaRPr lang="en-US" sz="1350" dirty="0"/>
          </a:p>
        </p:txBody>
      </p:sp>
      <p:sp>
        <p:nvSpPr>
          <p:cNvPr id="8" name="Shape 5"/>
          <p:cNvSpPr/>
          <p:nvPr/>
        </p:nvSpPr>
        <p:spPr>
          <a:xfrm>
            <a:off x="2190034" y="3014607"/>
            <a:ext cx="2282596" cy="442913"/>
          </a:xfrm>
          <a:prstGeom prst="rect">
            <a:avLst/>
          </a:prstGeom>
          <a:solidFill>
            <a:srgbClr val="F4A261">
              <a:alpha val="20000"/>
            </a:srgbClr>
          </a:solidFill>
          <a:ln w="99">
            <a:solidFill>
              <a:srgbClr val="F4A261">
                <a:alpha val="40000"/>
              </a:srgbClr>
            </a:solidFill>
            <a:prstDash val="solid"/>
          </a:ln>
        </p:spPr>
      </p:sp>
      <p:pic>
        <p:nvPicPr>
          <p:cNvPr id="9" name="Image 1" descr="preencoded.png">    </p:cNvPr>
          <p:cNvPicPr>
            <a:picLocks noChangeAspect="1"/>
          </p:cNvPicPr>
          <p:nvPr/>
        </p:nvPicPr>
        <p:blipFill>
          <a:blip r:embed="rId2"/>
          <a:stretch>
            <a:fillRect/>
          </a:stretch>
        </p:blipFill>
        <p:spPr>
          <a:xfrm>
            <a:off x="2375771" y="3164625"/>
            <a:ext cx="125016" cy="142875"/>
          </a:xfrm>
          <a:prstGeom prst="rect">
            <a:avLst/>
          </a:prstGeom>
        </p:spPr>
      </p:pic>
      <p:sp>
        <p:nvSpPr>
          <p:cNvPr id="10" name="Text 6"/>
          <p:cNvSpPr/>
          <p:nvPr/>
        </p:nvSpPr>
        <p:spPr>
          <a:xfrm>
            <a:off x="2572224" y="3128907"/>
            <a:ext cx="1714667" cy="214313"/>
          </a:xfrm>
          <a:prstGeom prst="rect">
            <a:avLst/>
          </a:prstGeom>
          <a:noFill/>
          <a:ln/>
        </p:spPr>
        <p:txBody>
          <a:bodyPr wrap="none" lIns="0" tIns="0" rIns="0" bIns="0" rtlCol="0" anchor="ctr">
            <a:spAutoFit/>
          </a:bodyPr>
          <a:lstStyle/>
          <a:p>
            <a:pPr algn="ctr" indent="0" marL="0">
              <a:buNone/>
            </a:pPr>
            <a:r>
              <a:rPr lang="en-US" sz="1046" dirty="0">
                <a:solidFill>
                  <a:srgbClr val="FFFFFF"/>
                </a:solidFill>
                <a:latin typeface="Noto Sans" pitchFamily="34" charset="0"/>
                <a:ea typeface="Noto Sans" pitchFamily="34" charset="-122"/>
                <a:cs typeface="Noto Sans" pitchFamily="34" charset="-120"/>
              </a:rPr>
              <a:t>Expand agent capabilities </a:t>
            </a:r>
            <a:endParaRPr lang="en-US" sz="1046" dirty="0"/>
          </a:p>
        </p:txBody>
      </p:sp>
      <p:sp>
        <p:nvSpPr>
          <p:cNvPr id="11" name="Shape 7"/>
          <p:cNvSpPr/>
          <p:nvPr/>
        </p:nvSpPr>
        <p:spPr>
          <a:xfrm>
            <a:off x="4608361" y="3014607"/>
            <a:ext cx="2338434" cy="442913"/>
          </a:xfrm>
          <a:prstGeom prst="rect">
            <a:avLst/>
          </a:prstGeom>
          <a:solidFill>
            <a:srgbClr val="F4A261">
              <a:alpha val="20000"/>
            </a:srgbClr>
          </a:solidFill>
          <a:ln w="99">
            <a:solidFill>
              <a:srgbClr val="F4A261">
                <a:alpha val="40000"/>
              </a:srgbClr>
            </a:solidFill>
            <a:prstDash val="solid"/>
          </a:ln>
        </p:spPr>
      </p:sp>
      <p:pic>
        <p:nvPicPr>
          <p:cNvPr id="12" name="Image 2" descr="preencoded.png">    </p:cNvPr>
          <p:cNvPicPr>
            <a:picLocks noChangeAspect="1"/>
          </p:cNvPicPr>
          <p:nvPr/>
        </p:nvPicPr>
        <p:blipFill>
          <a:blip r:embed="rId3"/>
          <a:stretch>
            <a:fillRect/>
          </a:stretch>
        </p:blipFill>
        <p:spPr>
          <a:xfrm>
            <a:off x="4794098" y="3157482"/>
            <a:ext cx="142875" cy="142875"/>
          </a:xfrm>
          <a:prstGeom prst="rect">
            <a:avLst/>
          </a:prstGeom>
        </p:spPr>
      </p:pic>
      <p:sp>
        <p:nvSpPr>
          <p:cNvPr id="13" name="Text 8"/>
          <p:cNvSpPr/>
          <p:nvPr/>
        </p:nvSpPr>
        <p:spPr>
          <a:xfrm>
            <a:off x="5008411" y="3121763"/>
            <a:ext cx="1752647" cy="214313"/>
          </a:xfrm>
          <a:prstGeom prst="rect">
            <a:avLst/>
          </a:prstGeom>
          <a:noFill/>
          <a:ln/>
        </p:spPr>
        <p:txBody>
          <a:bodyPr wrap="none" lIns="0" tIns="0" rIns="0" bIns="0" rtlCol="0" anchor="ctr">
            <a:spAutoFit/>
          </a:bodyPr>
          <a:lstStyle/>
          <a:p>
            <a:pPr algn="ctr" indent="0" marL="0">
              <a:buNone/>
            </a:pPr>
            <a:r>
              <a:rPr lang="en-US" sz="1046" dirty="0">
                <a:solidFill>
                  <a:srgbClr val="FFFFFF"/>
                </a:solidFill>
                <a:latin typeface="Noto Sans" pitchFamily="34" charset="0"/>
                <a:ea typeface="Noto Sans" pitchFamily="34" charset="-122"/>
                <a:cs typeface="Noto Sans" pitchFamily="34" charset="-120"/>
              </a:rPr>
              <a:t>Performance optimization </a:t>
            </a:r>
            <a:endParaRPr lang="en-US" sz="1046" dirty="0"/>
          </a:p>
        </p:txBody>
      </p:sp>
      <p:sp>
        <p:nvSpPr>
          <p:cNvPr id="14" name="Shape 9"/>
          <p:cNvSpPr/>
          <p:nvPr/>
        </p:nvSpPr>
        <p:spPr>
          <a:xfrm>
            <a:off x="2301571" y="3586107"/>
            <a:ext cx="2226283" cy="442913"/>
          </a:xfrm>
          <a:prstGeom prst="rect">
            <a:avLst/>
          </a:prstGeom>
          <a:solidFill>
            <a:srgbClr val="F4A261">
              <a:alpha val="20000"/>
            </a:srgbClr>
          </a:solidFill>
          <a:ln w="99">
            <a:solidFill>
              <a:srgbClr val="F4A261">
                <a:alpha val="40000"/>
              </a:srgbClr>
            </a:solidFill>
            <a:prstDash val="solid"/>
          </a:ln>
        </p:spPr>
      </p:sp>
      <p:pic>
        <p:nvPicPr>
          <p:cNvPr id="15" name="Image 3" descr="preencoded.png">    </p:cNvPr>
          <p:cNvPicPr>
            <a:picLocks noChangeAspect="1"/>
          </p:cNvPicPr>
          <p:nvPr/>
        </p:nvPicPr>
        <p:blipFill>
          <a:blip r:embed="rId4"/>
          <a:stretch>
            <a:fillRect/>
          </a:stretch>
        </p:blipFill>
        <p:spPr>
          <a:xfrm>
            <a:off x="2487309" y="3736125"/>
            <a:ext cx="178594" cy="142875"/>
          </a:xfrm>
          <a:prstGeom prst="rect">
            <a:avLst/>
          </a:prstGeom>
        </p:spPr>
      </p:pic>
      <p:sp>
        <p:nvSpPr>
          <p:cNvPr id="16" name="Text 10"/>
          <p:cNvSpPr/>
          <p:nvPr/>
        </p:nvSpPr>
        <p:spPr>
          <a:xfrm>
            <a:off x="2737340" y="3700407"/>
            <a:ext cx="1604776" cy="214313"/>
          </a:xfrm>
          <a:prstGeom prst="rect">
            <a:avLst/>
          </a:prstGeom>
          <a:noFill/>
          <a:ln/>
        </p:spPr>
        <p:txBody>
          <a:bodyPr wrap="none" lIns="0" tIns="0" rIns="0" bIns="0" rtlCol="0" anchor="ctr">
            <a:spAutoFit/>
          </a:bodyPr>
          <a:lstStyle/>
          <a:p>
            <a:pPr algn="ctr" indent="0" marL="0">
              <a:buNone/>
            </a:pPr>
            <a:r>
              <a:rPr lang="en-US" sz="1046" dirty="0">
                <a:solidFill>
                  <a:srgbClr val="FFFFFF"/>
                </a:solidFill>
                <a:latin typeface="Noto Sans" pitchFamily="34" charset="0"/>
                <a:ea typeface="Noto Sans" pitchFamily="34" charset="-122"/>
                <a:cs typeface="Noto Sans" pitchFamily="34" charset="-120"/>
              </a:rPr>
              <a:t>User testing &amp; feedback </a:t>
            </a:r>
            <a:endParaRPr lang="en-US" sz="1046" dirty="0"/>
          </a:p>
        </p:txBody>
      </p:sp>
      <p:sp>
        <p:nvSpPr>
          <p:cNvPr id="17" name="Shape 11"/>
          <p:cNvSpPr/>
          <p:nvPr/>
        </p:nvSpPr>
        <p:spPr>
          <a:xfrm>
            <a:off x="4663585" y="3586107"/>
            <a:ext cx="2171700" cy="442913"/>
          </a:xfrm>
          <a:prstGeom prst="rect">
            <a:avLst/>
          </a:prstGeom>
          <a:solidFill>
            <a:srgbClr val="F4A261">
              <a:alpha val="20000"/>
            </a:srgbClr>
          </a:solidFill>
          <a:ln w="99">
            <a:solidFill>
              <a:srgbClr val="F4A261">
                <a:alpha val="40000"/>
              </a:srgbClr>
            </a:solidFill>
            <a:prstDash val="solid"/>
          </a:ln>
        </p:spPr>
      </p:sp>
      <p:pic>
        <p:nvPicPr>
          <p:cNvPr id="18" name="Image 4" descr="preencoded.png">    </p:cNvPr>
          <p:cNvPicPr>
            <a:picLocks noChangeAspect="1"/>
          </p:cNvPicPr>
          <p:nvPr/>
        </p:nvPicPr>
        <p:blipFill>
          <a:blip r:embed="rId5"/>
          <a:stretch>
            <a:fillRect/>
          </a:stretch>
        </p:blipFill>
        <p:spPr>
          <a:xfrm>
            <a:off x="4849323" y="3728982"/>
            <a:ext cx="142875" cy="142875"/>
          </a:xfrm>
          <a:prstGeom prst="rect">
            <a:avLst/>
          </a:prstGeom>
        </p:spPr>
      </p:pic>
      <p:sp>
        <p:nvSpPr>
          <p:cNvPr id="19" name="Text 12"/>
          <p:cNvSpPr/>
          <p:nvPr/>
        </p:nvSpPr>
        <p:spPr>
          <a:xfrm>
            <a:off x="5063635" y="3693263"/>
            <a:ext cx="1585913" cy="214313"/>
          </a:xfrm>
          <a:prstGeom prst="rect">
            <a:avLst/>
          </a:prstGeom>
          <a:noFill/>
          <a:ln/>
        </p:spPr>
        <p:txBody>
          <a:bodyPr wrap="none" lIns="0" tIns="0" rIns="0" bIns="0" rtlCol="0" anchor="ctr">
            <a:spAutoFit/>
          </a:bodyPr>
          <a:lstStyle/>
          <a:p>
            <a:pPr algn="ctr" indent="0" marL="0">
              <a:buNone/>
            </a:pPr>
            <a:r>
              <a:rPr lang="en-US" sz="1046" dirty="0">
                <a:solidFill>
                  <a:srgbClr val="FFFFFF"/>
                </a:solidFill>
                <a:latin typeface="Noto Sans" pitchFamily="34" charset="0"/>
                <a:ea typeface="Noto Sans" pitchFamily="34" charset="-122"/>
                <a:cs typeface="Noto Sans" pitchFamily="34" charset="-120"/>
              </a:rPr>
              <a:t>Multi-language support </a:t>
            </a:r>
            <a:endParaRPr lang="en-US" sz="1046" dirty="0"/>
          </a:p>
        </p:txBody>
      </p:sp>
      <p:sp>
        <p:nvSpPr>
          <p:cNvPr id="20" name="Shape 13"/>
          <p:cNvSpPr/>
          <p:nvPr/>
        </p:nvSpPr>
        <p:spPr>
          <a:xfrm>
            <a:off x="3290534" y="4157607"/>
            <a:ext cx="2562904" cy="442913"/>
          </a:xfrm>
          <a:prstGeom prst="rect">
            <a:avLst/>
          </a:prstGeom>
          <a:solidFill>
            <a:srgbClr val="F4A261">
              <a:alpha val="20000"/>
            </a:srgbClr>
          </a:solidFill>
          <a:ln w="99">
            <a:solidFill>
              <a:srgbClr val="F4A261">
                <a:alpha val="40000"/>
              </a:srgbClr>
            </a:solidFill>
            <a:prstDash val="solid"/>
          </a:ln>
        </p:spPr>
      </p:sp>
      <p:pic>
        <p:nvPicPr>
          <p:cNvPr id="21" name="Image 5" descr="preencoded.png">    </p:cNvPr>
          <p:cNvPicPr>
            <a:picLocks noChangeAspect="1"/>
          </p:cNvPicPr>
          <p:nvPr/>
        </p:nvPicPr>
        <p:blipFill>
          <a:blip r:embed="rId6"/>
          <a:stretch>
            <a:fillRect/>
          </a:stretch>
        </p:blipFill>
        <p:spPr>
          <a:xfrm>
            <a:off x="3476272" y="4300482"/>
            <a:ext cx="142875" cy="142875"/>
          </a:xfrm>
          <a:prstGeom prst="rect">
            <a:avLst/>
          </a:prstGeom>
        </p:spPr>
      </p:pic>
      <p:sp>
        <p:nvSpPr>
          <p:cNvPr id="22" name="Text 14"/>
          <p:cNvSpPr/>
          <p:nvPr/>
        </p:nvSpPr>
        <p:spPr>
          <a:xfrm>
            <a:off x="3690584" y="4264763"/>
            <a:ext cx="1977117" cy="214313"/>
          </a:xfrm>
          <a:prstGeom prst="rect">
            <a:avLst/>
          </a:prstGeom>
          <a:noFill/>
          <a:ln/>
        </p:spPr>
        <p:txBody>
          <a:bodyPr wrap="none" lIns="0" tIns="0" rIns="0" bIns="0" rtlCol="0" anchor="ctr">
            <a:spAutoFit/>
          </a:bodyPr>
          <a:lstStyle/>
          <a:p>
            <a:pPr algn="ctr" indent="0" marL="0">
              <a:buNone/>
            </a:pPr>
            <a:r>
              <a:rPr lang="en-US" sz="1046" dirty="0">
                <a:solidFill>
                  <a:srgbClr val="FFFFFF"/>
                </a:solidFill>
                <a:latin typeface="Noto Sans" pitchFamily="34" charset="0"/>
                <a:ea typeface="Noto Sans" pitchFamily="34" charset="-122"/>
                <a:cs typeface="Noto Sans" pitchFamily="34" charset="-120"/>
              </a:rPr>
              <a:t>Image &amp; table understanding </a:t>
            </a:r>
            <a:endParaRPr lang="en-US" sz="1046" dirty="0"/>
          </a:p>
        </p:txBody>
      </p:sp>
      <p:sp>
        <p:nvSpPr>
          <p:cNvPr id="23" name="Shape 15"/>
          <p:cNvSpPr/>
          <p:nvPr/>
        </p:nvSpPr>
        <p:spPr>
          <a:xfrm>
            <a:off x="1714500" y="5229169"/>
            <a:ext cx="5715000" cy="542925"/>
          </a:xfrm>
          <a:prstGeom prst="roundRect">
            <a:avLst/>
          </a:prstGeom>
          <a:solidFill>
            <a:srgbClr val="FFFFFF">
              <a:alpha val="10000"/>
            </a:srgbClr>
          </a:solidFill>
          <a:ln w="198">
            <a:solidFill>
              <a:srgbClr val="FFFFFF">
                <a:alpha val="20000"/>
              </a:srgbClr>
            </a:solidFill>
            <a:prstDash val="solid"/>
          </a:ln>
        </p:spPr>
      </p:sp>
      <p:sp>
        <p:nvSpPr>
          <p:cNvPr id="24" name="Text 16"/>
          <p:cNvSpPr/>
          <p:nvPr/>
        </p:nvSpPr>
        <p:spPr>
          <a:xfrm>
            <a:off x="1714500" y="5229169"/>
            <a:ext cx="5715000" cy="542925"/>
          </a:xfrm>
          <a:prstGeom prst="rect">
            <a:avLst/>
          </a:prstGeom>
          <a:noFill/>
          <a:ln/>
        </p:spPr>
        <p:txBody>
          <a:bodyPr wrap="square" lIns="340233" tIns="127508" rIns="340233" bIns="127508" rtlCol="0" anchor="ctr">
            <a:spAutoFit/>
          </a:bodyPr>
          <a:lstStyle/>
          <a:p>
            <a:pPr algn="ctr" indent="0" marL="0">
              <a:buNone/>
            </a:pPr>
            <a:r>
              <a:rPr lang="en-US" sz="1575" b="1" dirty="0">
                <a:solidFill>
                  <a:srgbClr val="FFFFFF"/>
                </a:solidFill>
                <a:latin typeface="Noto Sans" pitchFamily="34" charset="0"/>
                <a:ea typeface="Noto Sans" pitchFamily="34" charset="-122"/>
                <a:cs typeface="Noto Sans" pitchFamily="34" charset="-120"/>
              </a:rPr>
              <a:t>Presented by: Bhanu Prakash Guddeti</a:t>
            </a:r>
            <a:endParaRPr lang="en-US" sz="15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86363"/>
          </a:xfrm>
          <a:prstGeom prst="rect">
            <a:avLst/>
          </a:prstGeom>
        </p:spPr>
      </p:pic>
      <p:sp>
        <p:nvSpPr>
          <p:cNvPr id="3" name="Text 0"/>
          <p:cNvSpPr/>
          <p:nvPr/>
        </p:nvSpPr>
        <p:spPr>
          <a:xfrm>
            <a:off x="285750" y="285750"/>
            <a:ext cx="2502322" cy="485775"/>
          </a:xfrm>
          <a:prstGeom prst="rect">
            <a:avLst/>
          </a:prstGeom>
          <a:noFill/>
          <a:ln/>
        </p:spPr>
        <p:txBody>
          <a:bodyPr wrap="none" lIns="0" tIns="0" rIns="0" bIns="85090" rtlCol="0" anchor="ctr">
            <a:spAutoFit/>
          </a:bodyPr>
          <a:lstStyle/>
          <a:p>
            <a:pPr indent="0" marL="0">
              <a:buNone/>
            </a:pPr>
            <a:r>
              <a:rPr lang="en-US" sz="2025" b="1" dirty="0">
                <a:solidFill>
                  <a:srgbClr val="1A365D"/>
                </a:solidFill>
                <a:latin typeface="Noto Sans" pitchFamily="34" charset="0"/>
                <a:ea typeface="Noto Sans" pitchFamily="34" charset="-122"/>
                <a:cs typeface="Noto Sans" pitchFamily="34" charset="-120"/>
              </a:rPr>
              <a:t>Problem Statement</a:t>
            </a:r>
            <a:endParaRPr lang="en-US" sz="2025" dirty="0"/>
          </a:p>
        </p:txBody>
      </p:sp>
      <p:sp>
        <p:nvSpPr>
          <p:cNvPr id="4" name="Shape 1"/>
          <p:cNvSpPr/>
          <p:nvPr/>
        </p:nvSpPr>
        <p:spPr>
          <a:xfrm>
            <a:off x="571500" y="1028700"/>
            <a:ext cx="8001000" cy="1514475"/>
          </a:xfrm>
          <a:prstGeom prst="rect">
            <a:avLst/>
          </a:prstGeom>
          <a:solidFill>
            <a:srgbClr val="FFFFFF"/>
          </a:solidFill>
          <a:ln/>
        </p:spPr>
      </p:sp>
      <p:sp>
        <p:nvSpPr>
          <p:cNvPr id="5" name="Shape 2"/>
          <p:cNvSpPr/>
          <p:nvPr/>
        </p:nvSpPr>
        <p:spPr>
          <a:xfrm>
            <a:off x="571500" y="1028700"/>
            <a:ext cx="42863" cy="1514475"/>
          </a:xfrm>
          <a:prstGeom prst="rect">
            <a:avLst/>
          </a:prstGeom>
          <a:solidFill>
            <a:srgbClr val="2A9D8F"/>
          </a:solidFill>
          <a:ln/>
        </p:spPr>
      </p:sp>
      <p:sp>
        <p:nvSpPr>
          <p:cNvPr id="6" name="Text 3"/>
          <p:cNvSpPr/>
          <p:nvPr/>
        </p:nvSpPr>
        <p:spPr>
          <a:xfrm>
            <a:off x="785813" y="1243013"/>
            <a:ext cx="7572375" cy="257175"/>
          </a:xfrm>
          <a:prstGeom prst="rect">
            <a:avLst/>
          </a:prstGeom>
          <a:noFill/>
          <a:ln/>
        </p:spPr>
        <p:txBody>
          <a:bodyPr wrap="none" lIns="0" tIns="0" rIns="0" bIns="0" rtlCol="0" anchor="ctr">
            <a:spAutoFit/>
          </a:bodyPr>
          <a:lstStyle/>
          <a:p>
            <a:pPr indent="0" marL="0">
              <a:buNone/>
            </a:pPr>
            <a:r>
              <a:rPr lang="en-US" sz="1350" b="1" dirty="0">
                <a:solidFill>
                  <a:srgbClr val="1A365D"/>
                </a:solidFill>
                <a:latin typeface="Noto Sans" pitchFamily="34" charset="0"/>
                <a:ea typeface="Noto Sans" pitchFamily="34" charset="-122"/>
                <a:cs typeface="Noto Sans" pitchFamily="34" charset="-120"/>
              </a:rPr>
              <a:t>The Challenge:</a:t>
            </a:r>
            <a:endParaRPr lang="en-US" sz="1350" dirty="0"/>
          </a:p>
        </p:txBody>
      </p:sp>
      <p:sp>
        <p:nvSpPr>
          <p:cNvPr id="7" name="Text 4"/>
          <p:cNvSpPr/>
          <p:nvPr/>
        </p:nvSpPr>
        <p:spPr>
          <a:xfrm>
            <a:off x="785813" y="1643063"/>
            <a:ext cx="7572375" cy="685800"/>
          </a:xfrm>
          <a:prstGeom prst="rect">
            <a:avLst/>
          </a:prstGeom>
          <a:noFill/>
          <a:ln/>
        </p:spPr>
        <p:txBody>
          <a:bodyPr wrap="square" lIns="0" tIns="0" rIns="0" bIns="0" rtlCol="0" anchor="ctr">
            <a:spAutoFit/>
          </a:bodyPr>
          <a:lstStyle/>
          <a:p>
            <a:pPr indent="0" marL="0">
              <a:buNone/>
            </a:pPr>
            <a:r>
              <a:rPr lang="en-US" sz="1046" dirty="0">
                <a:solidFill>
                  <a:srgbClr val="1A365D"/>
                </a:solidFill>
                <a:latin typeface="Noto Sans" pitchFamily="34" charset="0"/>
                <a:ea typeface="Noto Sans" pitchFamily="34" charset="-122"/>
                <a:cs typeface="Noto Sans" pitchFamily="34" charset="-120"/>
              </a:rPr>
              <a:t> Build an agent-based Retrieval-Augmented Generation (RAG) chatbot that can answer user questions using uploaded documents of various formats. The architecture must follow an agentic structure and incorporate Model Context Protocol (MCP) as the mechanism for communication between agents. </a:t>
            </a:r>
            <a:endParaRPr lang="en-US" sz="1046" dirty="0"/>
          </a:p>
        </p:txBody>
      </p:sp>
      <p:sp>
        <p:nvSpPr>
          <p:cNvPr id="8" name="Shape 5"/>
          <p:cNvSpPr/>
          <p:nvPr/>
        </p:nvSpPr>
        <p:spPr>
          <a:xfrm>
            <a:off x="571500" y="2757488"/>
            <a:ext cx="8001000" cy="1514475"/>
          </a:xfrm>
          <a:prstGeom prst="rect">
            <a:avLst/>
          </a:prstGeom>
          <a:solidFill>
            <a:srgbClr val="FFFFFF"/>
          </a:solidFill>
          <a:ln/>
        </p:spPr>
      </p:sp>
      <p:sp>
        <p:nvSpPr>
          <p:cNvPr id="9" name="Shape 6"/>
          <p:cNvSpPr/>
          <p:nvPr/>
        </p:nvSpPr>
        <p:spPr>
          <a:xfrm>
            <a:off x="571500" y="2757488"/>
            <a:ext cx="42863" cy="1514475"/>
          </a:xfrm>
          <a:prstGeom prst="rect">
            <a:avLst/>
          </a:prstGeom>
          <a:solidFill>
            <a:srgbClr val="2A9D8F"/>
          </a:solidFill>
          <a:ln/>
        </p:spPr>
      </p:sp>
      <p:sp>
        <p:nvSpPr>
          <p:cNvPr id="10" name="Text 7"/>
          <p:cNvSpPr/>
          <p:nvPr/>
        </p:nvSpPr>
        <p:spPr>
          <a:xfrm>
            <a:off x="785813" y="2971800"/>
            <a:ext cx="7572375" cy="257175"/>
          </a:xfrm>
          <a:prstGeom prst="rect">
            <a:avLst/>
          </a:prstGeom>
          <a:noFill/>
          <a:ln/>
        </p:spPr>
        <p:txBody>
          <a:bodyPr wrap="none" lIns="0" tIns="0" rIns="0" bIns="0" rtlCol="0" anchor="ctr">
            <a:spAutoFit/>
          </a:bodyPr>
          <a:lstStyle/>
          <a:p>
            <a:pPr indent="0" marL="0">
              <a:buNone/>
            </a:pPr>
            <a:r>
              <a:rPr lang="en-US" sz="1350" b="1" dirty="0">
                <a:solidFill>
                  <a:srgbClr val="1A365D"/>
                </a:solidFill>
                <a:latin typeface="Noto Sans" pitchFamily="34" charset="0"/>
                <a:ea typeface="Noto Sans" pitchFamily="34" charset="-122"/>
                <a:cs typeface="Noto Sans" pitchFamily="34" charset="-120"/>
              </a:rPr>
              <a:t>Why It Matters:</a:t>
            </a:r>
            <a:endParaRPr lang="en-US" sz="1350" dirty="0"/>
          </a:p>
        </p:txBody>
      </p:sp>
      <p:sp>
        <p:nvSpPr>
          <p:cNvPr id="11" name="Text 8"/>
          <p:cNvSpPr/>
          <p:nvPr/>
        </p:nvSpPr>
        <p:spPr>
          <a:xfrm>
            <a:off x="785813" y="3371850"/>
            <a:ext cx="7572375" cy="685800"/>
          </a:xfrm>
          <a:prstGeom prst="rect">
            <a:avLst/>
          </a:prstGeom>
          <a:noFill/>
          <a:ln/>
        </p:spPr>
        <p:txBody>
          <a:bodyPr wrap="square" lIns="0" tIns="0" rIns="0" bIns="0" rtlCol="0" anchor="ctr">
            <a:spAutoFit/>
          </a:bodyPr>
          <a:lstStyle/>
          <a:p>
            <a:pPr indent="0" marL="0">
              <a:buNone/>
            </a:pPr>
            <a:r>
              <a:rPr lang="en-US" sz="1046" dirty="0">
                <a:solidFill>
                  <a:srgbClr val="1A365D"/>
                </a:solidFill>
                <a:latin typeface="Noto Sans" pitchFamily="34" charset="0"/>
                <a:ea typeface="Noto Sans" pitchFamily="34" charset="-122"/>
                <a:cs typeface="Noto Sans" pitchFamily="34" charset="-120"/>
              </a:rPr>
              <a:t> Organizations need intelligent systems that can process diverse document formats and provide accurate answers based on their content. An agentic approach with structured communication protocols ensures scalability, maintainability, and improved performance. </a:t>
            </a:r>
            <a:endParaRPr lang="en-US" sz="1046" dirty="0"/>
          </a:p>
        </p:txBody>
      </p:sp>
      <p:sp>
        <p:nvSpPr>
          <p:cNvPr id="12" name="Text 9"/>
          <p:cNvSpPr/>
          <p:nvPr/>
        </p:nvSpPr>
        <p:spPr>
          <a:xfrm>
            <a:off x="285750" y="4700588"/>
            <a:ext cx="111752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Agentic RAG Chatbot</a:t>
            </a:r>
            <a:endParaRPr lang="en-US" sz="837" dirty="0"/>
          </a:p>
        </p:txBody>
      </p:sp>
      <p:sp>
        <p:nvSpPr>
          <p:cNvPr id="13" name="Text 10"/>
          <p:cNvSpPr/>
          <p:nvPr/>
        </p:nvSpPr>
        <p:spPr>
          <a:xfrm>
            <a:off x="8792868" y="4700588"/>
            <a:ext cx="6538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2</a:t>
            </a:r>
            <a:endParaRPr lang="en-US" sz="83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85750" y="285750"/>
            <a:ext cx="3892088" cy="485775"/>
          </a:xfrm>
          <a:prstGeom prst="rect">
            <a:avLst/>
          </a:prstGeom>
          <a:noFill/>
          <a:ln/>
        </p:spPr>
        <p:txBody>
          <a:bodyPr wrap="none" lIns="0" tIns="0" rIns="0" bIns="85090" rtlCol="0" anchor="ctr">
            <a:spAutoFit/>
          </a:bodyPr>
          <a:lstStyle/>
          <a:p>
            <a:pPr indent="0" marL="0">
              <a:buNone/>
            </a:pPr>
            <a:r>
              <a:rPr lang="en-US" sz="2025" b="1" dirty="0">
                <a:solidFill>
                  <a:srgbClr val="1A365D"/>
                </a:solidFill>
                <a:latin typeface="Noto Sans" pitchFamily="34" charset="0"/>
                <a:ea typeface="Noto Sans" pitchFamily="34" charset="-122"/>
                <a:cs typeface="Noto Sans" pitchFamily="34" charset="-120"/>
              </a:rPr>
              <a:t>Core Functional Requirements</a:t>
            </a:r>
            <a:endParaRPr lang="en-US" sz="2025" dirty="0"/>
          </a:p>
        </p:txBody>
      </p:sp>
      <p:sp>
        <p:nvSpPr>
          <p:cNvPr id="4" name="Shape 1"/>
          <p:cNvSpPr/>
          <p:nvPr/>
        </p:nvSpPr>
        <p:spPr>
          <a:xfrm>
            <a:off x="571500" y="1353741"/>
            <a:ext cx="2524116" cy="2793206"/>
          </a:xfrm>
          <a:prstGeom prst="rect">
            <a:avLst/>
          </a:prstGeom>
          <a:solidFill>
            <a:srgbClr val="FFFFFF"/>
          </a:solidFill>
          <a:ln/>
        </p:spPr>
      </p:sp>
      <p:pic>
        <p:nvPicPr>
          <p:cNvPr id="5" name="Image 1" descr="preencoded.png">    </p:cNvPr>
          <p:cNvPicPr>
            <a:picLocks noChangeAspect="1"/>
          </p:cNvPicPr>
          <p:nvPr/>
        </p:nvPicPr>
        <p:blipFill>
          <a:blip r:embed="rId2"/>
          <a:stretch>
            <a:fillRect/>
          </a:stretch>
        </p:blipFill>
        <p:spPr>
          <a:xfrm>
            <a:off x="750094" y="1575197"/>
            <a:ext cx="128588" cy="171450"/>
          </a:xfrm>
          <a:prstGeom prst="rect">
            <a:avLst/>
          </a:prstGeom>
        </p:spPr>
      </p:pic>
      <p:sp>
        <p:nvSpPr>
          <p:cNvPr id="6" name="Text 2"/>
          <p:cNvSpPr/>
          <p:nvPr/>
        </p:nvSpPr>
        <p:spPr>
          <a:xfrm>
            <a:off x="964406" y="1532334"/>
            <a:ext cx="1559012" cy="257175"/>
          </a:xfrm>
          <a:prstGeom prst="rect">
            <a:avLst/>
          </a:prstGeom>
          <a:noFill/>
          <a:ln/>
        </p:spPr>
        <p:txBody>
          <a:bodyPr wrap="none" lIns="0" tIns="0" rIns="0" bIns="0" rtlCol="0" anchor="ctr">
            <a:spAutoFit/>
          </a:bodyPr>
          <a:lstStyle/>
          <a:p>
            <a:pPr indent="0" marL="0">
              <a:buNone/>
            </a:pPr>
            <a:r>
              <a:rPr lang="en-US" sz="1350" b="1" dirty="0">
                <a:solidFill>
                  <a:srgbClr val="2A9D8F"/>
                </a:solidFill>
                <a:latin typeface="Noto Sans" pitchFamily="34" charset="0"/>
                <a:ea typeface="Noto Sans" pitchFamily="34" charset="-122"/>
                <a:cs typeface="Noto Sans" pitchFamily="34" charset="-120"/>
              </a:rPr>
              <a:t>Document Support </a:t>
            </a:r>
            <a:endParaRPr lang="en-US" sz="1350" dirty="0"/>
          </a:p>
        </p:txBody>
      </p:sp>
      <p:sp>
        <p:nvSpPr>
          <p:cNvPr id="7" name="Text 3"/>
          <p:cNvSpPr/>
          <p:nvPr/>
        </p:nvSpPr>
        <p:spPr>
          <a:xfrm>
            <a:off x="750094" y="1932384"/>
            <a:ext cx="2166928" cy="214313"/>
          </a:xfrm>
          <a:prstGeom prst="rect">
            <a:avLst/>
          </a:prstGeom>
          <a:noFill/>
          <a:ln/>
        </p:spPr>
        <p:txBody>
          <a:bodyPr wrap="non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PDF format support</a:t>
            </a:r>
            <a:endParaRPr lang="en-US" sz="1046" dirty="0"/>
          </a:p>
        </p:txBody>
      </p:sp>
      <p:sp>
        <p:nvSpPr>
          <p:cNvPr id="8" name="Text 4"/>
          <p:cNvSpPr/>
          <p:nvPr/>
        </p:nvSpPr>
        <p:spPr>
          <a:xfrm>
            <a:off x="750094" y="2253853"/>
            <a:ext cx="2166928" cy="214313"/>
          </a:xfrm>
          <a:prstGeom prst="rect">
            <a:avLst/>
          </a:prstGeom>
          <a:noFill/>
          <a:ln/>
        </p:spPr>
        <p:txBody>
          <a:bodyPr wrap="non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PPTX format support</a:t>
            </a:r>
            <a:endParaRPr lang="en-US" sz="1046" dirty="0"/>
          </a:p>
        </p:txBody>
      </p:sp>
      <p:sp>
        <p:nvSpPr>
          <p:cNvPr id="9" name="Text 5"/>
          <p:cNvSpPr/>
          <p:nvPr/>
        </p:nvSpPr>
        <p:spPr>
          <a:xfrm>
            <a:off x="750094" y="2575322"/>
            <a:ext cx="2166928" cy="214313"/>
          </a:xfrm>
          <a:prstGeom prst="rect">
            <a:avLst/>
          </a:prstGeom>
          <a:noFill/>
          <a:ln/>
        </p:spPr>
        <p:txBody>
          <a:bodyPr wrap="non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CSV format support</a:t>
            </a:r>
            <a:endParaRPr lang="en-US" sz="1046" dirty="0"/>
          </a:p>
        </p:txBody>
      </p:sp>
      <p:sp>
        <p:nvSpPr>
          <p:cNvPr id="10" name="Text 6"/>
          <p:cNvSpPr/>
          <p:nvPr/>
        </p:nvSpPr>
        <p:spPr>
          <a:xfrm>
            <a:off x="750094" y="2896791"/>
            <a:ext cx="2166928" cy="214313"/>
          </a:xfrm>
          <a:prstGeom prst="rect">
            <a:avLst/>
          </a:prstGeom>
          <a:noFill/>
          <a:ln/>
        </p:spPr>
        <p:txBody>
          <a:bodyPr wrap="non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DOCX format support</a:t>
            </a:r>
            <a:endParaRPr lang="en-US" sz="1046" dirty="0"/>
          </a:p>
        </p:txBody>
      </p:sp>
      <p:sp>
        <p:nvSpPr>
          <p:cNvPr id="11" name="Text 7"/>
          <p:cNvSpPr/>
          <p:nvPr/>
        </p:nvSpPr>
        <p:spPr>
          <a:xfrm>
            <a:off x="750094" y="3218259"/>
            <a:ext cx="2166928" cy="428625"/>
          </a:xfrm>
          <a:prstGeom prst="rect">
            <a:avLst/>
          </a:prstGeom>
          <a:noFill/>
          <a:ln/>
        </p:spPr>
        <p:txBody>
          <a:bodyPr wrap="squar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TXT/Markdown format support</a:t>
            </a:r>
            <a:endParaRPr lang="en-US" sz="1046" dirty="0"/>
          </a:p>
        </p:txBody>
      </p:sp>
      <p:sp>
        <p:nvSpPr>
          <p:cNvPr id="12" name="Shape 8"/>
          <p:cNvSpPr/>
          <p:nvPr/>
        </p:nvSpPr>
        <p:spPr>
          <a:xfrm>
            <a:off x="3309928" y="1353741"/>
            <a:ext cx="2524116" cy="2793206"/>
          </a:xfrm>
          <a:prstGeom prst="rect">
            <a:avLst/>
          </a:prstGeom>
          <a:solidFill>
            <a:srgbClr val="FFFFFF"/>
          </a:solidFill>
          <a:ln/>
        </p:spPr>
      </p:sp>
      <p:pic>
        <p:nvPicPr>
          <p:cNvPr id="13" name="Image 2" descr="preencoded.png">    </p:cNvPr>
          <p:cNvPicPr>
            <a:picLocks noChangeAspect="1"/>
          </p:cNvPicPr>
          <p:nvPr/>
        </p:nvPicPr>
        <p:blipFill>
          <a:blip r:embed="rId3"/>
          <a:stretch>
            <a:fillRect/>
          </a:stretch>
        </p:blipFill>
        <p:spPr>
          <a:xfrm>
            <a:off x="3488522" y="1575197"/>
            <a:ext cx="214313" cy="171450"/>
          </a:xfrm>
          <a:prstGeom prst="rect">
            <a:avLst/>
          </a:prstGeom>
        </p:spPr>
      </p:pic>
      <p:sp>
        <p:nvSpPr>
          <p:cNvPr id="14" name="Text 9"/>
          <p:cNvSpPr/>
          <p:nvPr/>
        </p:nvSpPr>
        <p:spPr>
          <a:xfrm>
            <a:off x="3788559" y="1532334"/>
            <a:ext cx="1674568" cy="257175"/>
          </a:xfrm>
          <a:prstGeom prst="rect">
            <a:avLst/>
          </a:prstGeom>
          <a:noFill/>
          <a:ln/>
        </p:spPr>
        <p:txBody>
          <a:bodyPr wrap="none" lIns="0" tIns="0" rIns="0" bIns="0" rtlCol="0" anchor="ctr">
            <a:spAutoFit/>
          </a:bodyPr>
          <a:lstStyle/>
          <a:p>
            <a:pPr indent="0" marL="0">
              <a:buNone/>
            </a:pPr>
            <a:r>
              <a:rPr lang="en-US" sz="1350" b="1" dirty="0">
                <a:solidFill>
                  <a:srgbClr val="2A9D8F"/>
                </a:solidFill>
                <a:latin typeface="Noto Sans" pitchFamily="34" charset="0"/>
                <a:ea typeface="Noto Sans" pitchFamily="34" charset="-122"/>
                <a:cs typeface="Noto Sans" pitchFamily="34" charset="-120"/>
              </a:rPr>
              <a:t>Agentic Architecture </a:t>
            </a:r>
            <a:endParaRPr lang="en-US" sz="1350" dirty="0"/>
          </a:p>
        </p:txBody>
      </p:sp>
      <p:sp>
        <p:nvSpPr>
          <p:cNvPr id="15" name="Text 10"/>
          <p:cNvSpPr/>
          <p:nvPr/>
        </p:nvSpPr>
        <p:spPr>
          <a:xfrm>
            <a:off x="3488522" y="1932384"/>
            <a:ext cx="2166928" cy="428625"/>
          </a:xfrm>
          <a:prstGeom prst="rect">
            <a:avLst/>
          </a:prstGeom>
          <a:noFill/>
          <a:ln/>
        </p:spPr>
        <p:txBody>
          <a:bodyPr wrap="squar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IngestionAgent: Parses &amp; preprocesses documents</a:t>
            </a:r>
            <a:endParaRPr lang="en-US" sz="1046" dirty="0"/>
          </a:p>
        </p:txBody>
      </p:sp>
      <p:sp>
        <p:nvSpPr>
          <p:cNvPr id="16" name="Text 11"/>
          <p:cNvSpPr/>
          <p:nvPr/>
        </p:nvSpPr>
        <p:spPr>
          <a:xfrm>
            <a:off x="3488522" y="2468166"/>
            <a:ext cx="2166928" cy="642938"/>
          </a:xfrm>
          <a:prstGeom prst="rect">
            <a:avLst/>
          </a:prstGeom>
          <a:noFill/>
          <a:ln/>
        </p:spPr>
        <p:txBody>
          <a:bodyPr wrap="squar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RetrievalAgent: Handles embedding + semantic retrieval</a:t>
            </a:r>
            <a:endParaRPr lang="en-US" sz="1046" dirty="0"/>
          </a:p>
        </p:txBody>
      </p:sp>
      <p:sp>
        <p:nvSpPr>
          <p:cNvPr id="17" name="Text 12"/>
          <p:cNvSpPr/>
          <p:nvPr/>
        </p:nvSpPr>
        <p:spPr>
          <a:xfrm>
            <a:off x="3488522" y="3218259"/>
            <a:ext cx="2166928" cy="642938"/>
          </a:xfrm>
          <a:prstGeom prst="rect">
            <a:avLst/>
          </a:prstGeom>
          <a:noFill/>
          <a:ln/>
        </p:spPr>
        <p:txBody>
          <a:bodyPr wrap="squar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LLMResponseAgent: Forms final LLM query using retrieved context</a:t>
            </a:r>
            <a:endParaRPr lang="en-US" sz="1046" dirty="0"/>
          </a:p>
        </p:txBody>
      </p:sp>
      <p:sp>
        <p:nvSpPr>
          <p:cNvPr id="18" name="Shape 13"/>
          <p:cNvSpPr/>
          <p:nvPr/>
        </p:nvSpPr>
        <p:spPr>
          <a:xfrm>
            <a:off x="6048356" y="1353741"/>
            <a:ext cx="2524116" cy="2793206"/>
          </a:xfrm>
          <a:prstGeom prst="rect">
            <a:avLst/>
          </a:prstGeom>
          <a:solidFill>
            <a:srgbClr val="FFFFFF"/>
          </a:solidFill>
          <a:ln/>
        </p:spPr>
      </p:sp>
      <p:pic>
        <p:nvPicPr>
          <p:cNvPr id="19" name="Image 3" descr="preencoded.png">    </p:cNvPr>
          <p:cNvPicPr>
            <a:picLocks noChangeAspect="1"/>
          </p:cNvPicPr>
          <p:nvPr/>
        </p:nvPicPr>
        <p:blipFill>
          <a:blip r:embed="rId4"/>
          <a:stretch>
            <a:fillRect/>
          </a:stretch>
        </p:blipFill>
        <p:spPr>
          <a:xfrm>
            <a:off x="6226950" y="1703784"/>
            <a:ext cx="171450" cy="171450"/>
          </a:xfrm>
          <a:prstGeom prst="rect">
            <a:avLst/>
          </a:prstGeom>
        </p:spPr>
      </p:pic>
      <p:sp>
        <p:nvSpPr>
          <p:cNvPr id="20" name="Text 14"/>
          <p:cNvSpPr/>
          <p:nvPr/>
        </p:nvSpPr>
        <p:spPr>
          <a:xfrm>
            <a:off x="6484125" y="1532334"/>
            <a:ext cx="1909753" cy="514350"/>
          </a:xfrm>
          <a:prstGeom prst="rect">
            <a:avLst/>
          </a:prstGeom>
          <a:noFill/>
          <a:ln/>
        </p:spPr>
        <p:txBody>
          <a:bodyPr wrap="square" lIns="0" tIns="0" rIns="0" bIns="0" rtlCol="0" anchor="ctr">
            <a:spAutoFit/>
          </a:bodyPr>
          <a:lstStyle/>
          <a:p>
            <a:pPr indent="0" marL="0">
              <a:buNone/>
            </a:pPr>
            <a:r>
              <a:rPr lang="en-US" sz="1350" b="1" dirty="0">
                <a:solidFill>
                  <a:srgbClr val="2A9D8F"/>
                </a:solidFill>
                <a:latin typeface="Noto Sans" pitchFamily="34" charset="0"/>
                <a:ea typeface="Noto Sans" pitchFamily="34" charset="-122"/>
                <a:cs typeface="Noto Sans" pitchFamily="34" charset="-120"/>
              </a:rPr>
              <a:t>Model Context Protocol </a:t>
            </a:r>
            <a:endParaRPr lang="en-US" sz="1350" dirty="0"/>
          </a:p>
        </p:txBody>
      </p:sp>
      <p:sp>
        <p:nvSpPr>
          <p:cNvPr id="21" name="Text 15"/>
          <p:cNvSpPr/>
          <p:nvPr/>
        </p:nvSpPr>
        <p:spPr>
          <a:xfrm>
            <a:off x="6226950" y="2189559"/>
            <a:ext cx="2166928" cy="428625"/>
          </a:xfrm>
          <a:prstGeom prst="rect">
            <a:avLst/>
          </a:prstGeom>
          <a:noFill/>
          <a:ln/>
        </p:spPr>
        <p:txBody>
          <a:bodyPr wrap="squar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Structured communication between agents</a:t>
            </a:r>
            <a:endParaRPr lang="en-US" sz="1046" dirty="0"/>
          </a:p>
        </p:txBody>
      </p:sp>
      <p:sp>
        <p:nvSpPr>
          <p:cNvPr id="22" name="Text 16"/>
          <p:cNvSpPr/>
          <p:nvPr/>
        </p:nvSpPr>
        <p:spPr>
          <a:xfrm>
            <a:off x="6226950" y="2725341"/>
            <a:ext cx="2166928" cy="214313"/>
          </a:xfrm>
          <a:prstGeom prst="rect">
            <a:avLst/>
          </a:prstGeom>
          <a:noFill/>
          <a:ln/>
        </p:spPr>
        <p:txBody>
          <a:bodyPr wrap="non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JSON-based message format</a:t>
            </a:r>
            <a:endParaRPr lang="en-US" sz="1046" dirty="0"/>
          </a:p>
        </p:txBody>
      </p:sp>
      <p:sp>
        <p:nvSpPr>
          <p:cNvPr id="23" name="Text 17"/>
          <p:cNvSpPr/>
          <p:nvPr/>
        </p:nvSpPr>
        <p:spPr>
          <a:xfrm>
            <a:off x="6226950" y="3046809"/>
            <a:ext cx="2166928" cy="428625"/>
          </a:xfrm>
          <a:prstGeom prst="rect">
            <a:avLst/>
          </a:prstGeom>
          <a:noFill/>
          <a:ln/>
        </p:spPr>
        <p:txBody>
          <a:bodyPr wrap="squar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Includes sender, receiver, type, trace_id</a:t>
            </a:r>
            <a:endParaRPr lang="en-US" sz="1046" dirty="0"/>
          </a:p>
        </p:txBody>
      </p:sp>
      <p:sp>
        <p:nvSpPr>
          <p:cNvPr id="24" name="Text 18"/>
          <p:cNvSpPr/>
          <p:nvPr/>
        </p:nvSpPr>
        <p:spPr>
          <a:xfrm>
            <a:off x="6226950" y="3582591"/>
            <a:ext cx="2166928" cy="214313"/>
          </a:xfrm>
          <a:prstGeom prst="rect">
            <a:avLst/>
          </a:prstGeom>
          <a:noFill/>
          <a:ln/>
        </p:spPr>
        <p:txBody>
          <a:bodyPr wrap="none" lIns="212598"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Payload with relevant data</a:t>
            </a:r>
            <a:endParaRPr lang="en-US" sz="1046" dirty="0"/>
          </a:p>
        </p:txBody>
      </p:sp>
      <p:sp>
        <p:nvSpPr>
          <p:cNvPr id="25" name="Text 19"/>
          <p:cNvSpPr/>
          <p:nvPr/>
        </p:nvSpPr>
        <p:spPr>
          <a:xfrm>
            <a:off x="285750" y="4686300"/>
            <a:ext cx="111752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Agentic RAG Chatbot</a:t>
            </a:r>
            <a:endParaRPr lang="en-US" sz="837" dirty="0"/>
          </a:p>
        </p:txBody>
      </p:sp>
      <p:sp>
        <p:nvSpPr>
          <p:cNvPr id="26" name="Text 20"/>
          <p:cNvSpPr/>
          <p:nvPr/>
        </p:nvSpPr>
        <p:spPr>
          <a:xfrm>
            <a:off x="8792868" y="4686300"/>
            <a:ext cx="6538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3</a:t>
            </a:r>
            <a:endParaRPr lang="en-US" sz="83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715125"/>
          </a:xfrm>
          <a:prstGeom prst="rect">
            <a:avLst/>
          </a:prstGeom>
        </p:spPr>
      </p:pic>
      <p:sp>
        <p:nvSpPr>
          <p:cNvPr id="3" name="Text 0"/>
          <p:cNvSpPr/>
          <p:nvPr/>
        </p:nvSpPr>
        <p:spPr>
          <a:xfrm>
            <a:off x="285750" y="285750"/>
            <a:ext cx="2658954" cy="485775"/>
          </a:xfrm>
          <a:prstGeom prst="rect">
            <a:avLst/>
          </a:prstGeom>
          <a:noFill/>
          <a:ln/>
        </p:spPr>
        <p:txBody>
          <a:bodyPr wrap="none" lIns="0" tIns="0" rIns="0" bIns="85090" rtlCol="0" anchor="ctr">
            <a:spAutoFit/>
          </a:bodyPr>
          <a:lstStyle/>
          <a:p>
            <a:pPr indent="0" marL="0">
              <a:buNone/>
            </a:pPr>
            <a:r>
              <a:rPr lang="en-US" sz="2025" b="1" dirty="0">
                <a:solidFill>
                  <a:srgbClr val="1A365D"/>
                </a:solidFill>
                <a:latin typeface="Noto Sans" pitchFamily="34" charset="0"/>
                <a:ea typeface="Noto Sans" pitchFamily="34" charset="-122"/>
                <a:cs typeface="Noto Sans" pitchFamily="34" charset="-120"/>
              </a:rPr>
              <a:t>Agentic Architecture</a:t>
            </a:r>
            <a:endParaRPr lang="en-US" sz="2025" dirty="0"/>
          </a:p>
        </p:txBody>
      </p:sp>
      <p:pic>
        <p:nvPicPr>
          <p:cNvPr id="4" name="Image 1" descr="preencoded.png">    </p:cNvPr>
          <p:cNvPicPr>
            <a:picLocks noChangeAspect="1"/>
          </p:cNvPicPr>
          <p:nvPr/>
        </p:nvPicPr>
        <p:blipFill>
          <a:blip r:embed="rId2"/>
          <a:stretch>
            <a:fillRect/>
          </a:stretch>
        </p:blipFill>
        <p:spPr>
          <a:xfrm>
            <a:off x="2160984" y="957263"/>
            <a:ext cx="4822031" cy="3214688"/>
          </a:xfrm>
          <a:prstGeom prst="rect">
            <a:avLst/>
          </a:prstGeom>
        </p:spPr>
      </p:pic>
      <p:sp>
        <p:nvSpPr>
          <p:cNvPr id="5" name="Shape 1"/>
          <p:cNvSpPr/>
          <p:nvPr/>
        </p:nvSpPr>
        <p:spPr>
          <a:xfrm>
            <a:off x="428625" y="4386263"/>
            <a:ext cx="8286750" cy="1628775"/>
          </a:xfrm>
          <a:prstGeom prst="rect">
            <a:avLst/>
          </a:prstGeom>
          <a:solidFill>
            <a:srgbClr val="FFFFFF"/>
          </a:solidFill>
          <a:ln/>
        </p:spPr>
      </p:sp>
      <p:sp>
        <p:nvSpPr>
          <p:cNvPr id="6" name="Shape 2"/>
          <p:cNvSpPr/>
          <p:nvPr/>
        </p:nvSpPr>
        <p:spPr>
          <a:xfrm>
            <a:off x="428625" y="4386263"/>
            <a:ext cx="42863" cy="1628775"/>
          </a:xfrm>
          <a:prstGeom prst="rect">
            <a:avLst/>
          </a:prstGeom>
          <a:solidFill>
            <a:srgbClr val="2A9D8F"/>
          </a:solidFill>
          <a:ln/>
        </p:spPr>
      </p:sp>
      <p:sp>
        <p:nvSpPr>
          <p:cNvPr id="7" name="Text 3"/>
          <p:cNvSpPr/>
          <p:nvPr/>
        </p:nvSpPr>
        <p:spPr>
          <a:xfrm>
            <a:off x="607219" y="4545211"/>
            <a:ext cx="1846380" cy="194667"/>
          </a:xfrm>
          <a:prstGeom prst="rect">
            <a:avLst/>
          </a:prstGeom>
          <a:noFill/>
          <a:ln/>
        </p:spPr>
        <p:txBody>
          <a:bodyPr wrap="none" lIns="0" tIns="0" rIns="0" bIns="0" rtlCol="0" anchor="ctr">
            <a:spAutoFit/>
          </a:bodyPr>
          <a:lstStyle/>
          <a:p>
            <a:pPr indent="0" marL="0">
              <a:buNone/>
            </a:pPr>
            <a:r>
              <a:rPr lang="en-US" sz="1046" dirty="0">
                <a:solidFill>
                  <a:srgbClr val="1A365D"/>
                </a:solidFill>
                <a:latin typeface="Noto Sans" pitchFamily="34" charset="0"/>
                <a:ea typeface="Noto Sans" pitchFamily="34" charset="-122"/>
                <a:cs typeface="Noto Sans" pitchFamily="34" charset="-120"/>
              </a:rPr>
              <a:t> The architecture follows an </a:t>
            </a:r>
            <a:endParaRPr lang="en-US" sz="1046" dirty="0"/>
          </a:p>
        </p:txBody>
      </p:sp>
      <p:sp>
        <p:nvSpPr>
          <p:cNvPr id="8" name="Text 4"/>
          <p:cNvSpPr/>
          <p:nvPr/>
        </p:nvSpPr>
        <p:spPr>
          <a:xfrm>
            <a:off x="2453599" y="4545211"/>
            <a:ext cx="1189155" cy="194667"/>
          </a:xfrm>
          <a:prstGeom prst="rect">
            <a:avLst/>
          </a:prstGeom>
          <a:noFill/>
          <a:ln/>
        </p:spPr>
        <p:txBody>
          <a:bodyPr wrap="none" lIns="0" tIns="0" rIns="0" bIns="0" rtlCol="0" anchor="ctr">
            <a:spAutoFit/>
          </a:bodyPr>
          <a:lstStyle/>
          <a:p>
            <a:pPr indent="0" marL="0">
              <a:buNone/>
            </a:pPr>
            <a:r>
              <a:rPr lang="en-US" sz="1046" b="1" dirty="0">
                <a:solidFill>
                  <a:srgbClr val="2A9D8F"/>
                </a:solidFill>
                <a:latin typeface="Noto Sans" pitchFamily="34" charset="0"/>
                <a:ea typeface="Noto Sans" pitchFamily="34" charset="-122"/>
                <a:cs typeface="Noto Sans" pitchFamily="34" charset="-120"/>
              </a:rPr>
              <a:t>agentic approach</a:t>
            </a:r>
            <a:endParaRPr lang="en-US" sz="1046" dirty="0"/>
          </a:p>
        </p:txBody>
      </p:sp>
      <p:sp>
        <p:nvSpPr>
          <p:cNvPr id="9" name="Text 5"/>
          <p:cNvSpPr/>
          <p:nvPr/>
        </p:nvSpPr>
        <p:spPr>
          <a:xfrm>
            <a:off x="3642754" y="4545211"/>
            <a:ext cx="3333564" cy="194667"/>
          </a:xfrm>
          <a:prstGeom prst="rect">
            <a:avLst/>
          </a:prstGeom>
          <a:noFill/>
          <a:ln/>
        </p:spPr>
        <p:txBody>
          <a:bodyPr wrap="none" lIns="0" tIns="0" rIns="0" bIns="0" rtlCol="0" anchor="ctr">
            <a:spAutoFit/>
          </a:bodyPr>
          <a:lstStyle/>
          <a:p>
            <a:pPr indent="0" marL="0">
              <a:buNone/>
            </a:pPr>
            <a:r>
              <a:rPr lang="en-US" sz="1046" dirty="0">
                <a:solidFill>
                  <a:srgbClr val="1A365D"/>
                </a:solidFill>
                <a:latin typeface="Noto Sans" pitchFamily="34" charset="0"/>
                <a:ea typeface="Noto Sans" pitchFamily="34" charset="-122"/>
                <a:cs typeface="Noto Sans" pitchFamily="34" charset="-120"/>
              </a:rPr>
              <a:t> with three specialized agents communicating via </a:t>
            </a:r>
            <a:endParaRPr lang="en-US" sz="1046" dirty="0"/>
          </a:p>
        </p:txBody>
      </p:sp>
      <p:sp>
        <p:nvSpPr>
          <p:cNvPr id="10" name="Text 6"/>
          <p:cNvSpPr/>
          <p:nvPr/>
        </p:nvSpPr>
        <p:spPr>
          <a:xfrm>
            <a:off x="6976318" y="4545211"/>
            <a:ext cx="997865" cy="194667"/>
          </a:xfrm>
          <a:prstGeom prst="rect">
            <a:avLst/>
          </a:prstGeom>
          <a:noFill/>
          <a:ln/>
        </p:spPr>
        <p:txBody>
          <a:bodyPr wrap="none" lIns="0" tIns="0" rIns="0" bIns="0" rtlCol="0" anchor="ctr">
            <a:spAutoFit/>
          </a:bodyPr>
          <a:lstStyle/>
          <a:p>
            <a:pPr indent="0" marL="0">
              <a:buNone/>
            </a:pPr>
            <a:r>
              <a:rPr lang="en-US" sz="1046" b="1" dirty="0">
                <a:solidFill>
                  <a:srgbClr val="2A9D8F"/>
                </a:solidFill>
                <a:latin typeface="Noto Sans" pitchFamily="34" charset="0"/>
                <a:ea typeface="Noto Sans" pitchFamily="34" charset="-122"/>
                <a:cs typeface="Noto Sans" pitchFamily="34" charset="-120"/>
              </a:rPr>
              <a:t>Model Context </a:t>
            </a:r>
            <a:endParaRPr lang="en-US" sz="1046" dirty="0"/>
          </a:p>
        </p:txBody>
      </p:sp>
      <p:sp>
        <p:nvSpPr>
          <p:cNvPr id="11" name="Text 7"/>
          <p:cNvSpPr/>
          <p:nvPr/>
        </p:nvSpPr>
        <p:spPr>
          <a:xfrm>
            <a:off x="607219" y="4773811"/>
            <a:ext cx="1005287" cy="194667"/>
          </a:xfrm>
          <a:prstGeom prst="rect">
            <a:avLst/>
          </a:prstGeom>
          <a:noFill/>
          <a:ln/>
        </p:spPr>
        <p:txBody>
          <a:bodyPr wrap="none" lIns="0" tIns="0" rIns="0" bIns="0" rtlCol="0" anchor="ctr">
            <a:spAutoFit/>
          </a:bodyPr>
          <a:lstStyle/>
          <a:p>
            <a:pPr indent="0" marL="0">
              <a:buNone/>
            </a:pPr>
            <a:r>
              <a:rPr lang="en-US" sz="1046" b="1" dirty="0">
                <a:solidFill>
                  <a:srgbClr val="2A9D8F"/>
                </a:solidFill>
                <a:latin typeface="Noto Sans" pitchFamily="34" charset="0"/>
                <a:ea typeface="Noto Sans" pitchFamily="34" charset="-122"/>
                <a:cs typeface="Noto Sans" pitchFamily="34" charset="-120"/>
              </a:rPr>
              <a:t>Protocol (MCP)</a:t>
            </a:r>
            <a:endParaRPr lang="en-US" sz="1046" dirty="0"/>
          </a:p>
        </p:txBody>
      </p:sp>
      <p:sp>
        <p:nvSpPr>
          <p:cNvPr id="12" name="Text 8"/>
          <p:cNvSpPr/>
          <p:nvPr/>
        </p:nvSpPr>
        <p:spPr>
          <a:xfrm>
            <a:off x="1612506" y="4773811"/>
            <a:ext cx="4715461" cy="194667"/>
          </a:xfrm>
          <a:prstGeom prst="rect">
            <a:avLst/>
          </a:prstGeom>
          <a:noFill/>
          <a:ln/>
        </p:spPr>
        <p:txBody>
          <a:bodyPr wrap="none" lIns="0" tIns="0" rIns="0" bIns="0" rtlCol="0" anchor="ctr">
            <a:spAutoFit/>
          </a:bodyPr>
          <a:lstStyle/>
          <a:p>
            <a:pPr indent="0" marL="0">
              <a:buNone/>
            </a:pPr>
            <a:r>
              <a:rPr lang="en-US" sz="1046" dirty="0">
                <a:solidFill>
                  <a:srgbClr val="1A365D"/>
                </a:solidFill>
                <a:latin typeface="Noto Sans" pitchFamily="34" charset="0"/>
                <a:ea typeface="Noto Sans" pitchFamily="34" charset="-122"/>
                <a:cs typeface="Noto Sans" pitchFamily="34" charset="-120"/>
              </a:rPr>
              <a:t>. Each agent performs a specific function in the document QA pipeline: </a:t>
            </a:r>
            <a:endParaRPr lang="en-US" sz="1046" dirty="0"/>
          </a:p>
        </p:txBody>
      </p:sp>
      <p:sp>
        <p:nvSpPr>
          <p:cNvPr id="13" name="Text 9"/>
          <p:cNvSpPr/>
          <p:nvPr/>
        </p:nvSpPr>
        <p:spPr>
          <a:xfrm>
            <a:off x="778669" y="5088136"/>
            <a:ext cx="1059145" cy="194667"/>
          </a:xfrm>
          <a:prstGeom prst="rect">
            <a:avLst/>
          </a:prstGeom>
          <a:noFill/>
          <a:ln/>
        </p:spPr>
        <p:txBody>
          <a:bodyPr wrap="none" lIns="0" tIns="0" rIns="0" bIns="0" rtlCol="0" anchor="ctr">
            <a:spAutoFit/>
          </a:bodyPr>
          <a:lstStyle/>
          <a:p>
            <a:pPr algn="l" indent="0" marL="0">
              <a:buNone/>
            </a:pPr>
            <a:r>
              <a:rPr lang="en-US" sz="1046" b="1" dirty="0">
                <a:solidFill>
                  <a:srgbClr val="2A9D8F"/>
                </a:solidFill>
                <a:latin typeface="Noto Sans" pitchFamily="34" charset="0"/>
                <a:ea typeface="Noto Sans" pitchFamily="34" charset="-122"/>
                <a:cs typeface="Noto Sans" pitchFamily="34" charset="-120"/>
              </a:rPr>
              <a:t>IngestionAgent</a:t>
            </a:r>
            <a:endParaRPr lang="en-US" sz="1046" dirty="0"/>
          </a:p>
        </p:txBody>
      </p:sp>
      <p:sp>
        <p:nvSpPr>
          <p:cNvPr id="14" name="Text 10"/>
          <p:cNvSpPr/>
          <p:nvPr/>
        </p:nvSpPr>
        <p:spPr>
          <a:xfrm>
            <a:off x="1837813" y="5088136"/>
            <a:ext cx="3176262" cy="194667"/>
          </a:xfrm>
          <a:prstGeom prst="rect">
            <a:avLst/>
          </a:prstGeom>
          <a:noFill/>
          <a:ln/>
        </p:spPr>
        <p:txBody>
          <a:bodyPr wrap="none" lIns="0"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 Handles document parsing and preprocessing</a:t>
            </a:r>
            <a:endParaRPr lang="en-US" sz="1046" dirty="0"/>
          </a:p>
        </p:txBody>
      </p:sp>
      <p:sp>
        <p:nvSpPr>
          <p:cNvPr id="15" name="Text 11"/>
          <p:cNvSpPr/>
          <p:nvPr/>
        </p:nvSpPr>
        <p:spPr>
          <a:xfrm>
            <a:off x="778669" y="5373886"/>
            <a:ext cx="1009864" cy="194667"/>
          </a:xfrm>
          <a:prstGeom prst="rect">
            <a:avLst/>
          </a:prstGeom>
          <a:noFill/>
          <a:ln/>
        </p:spPr>
        <p:txBody>
          <a:bodyPr wrap="none" lIns="0" tIns="0" rIns="0" bIns="0" rtlCol="0" anchor="ctr">
            <a:spAutoFit/>
          </a:bodyPr>
          <a:lstStyle/>
          <a:p>
            <a:pPr algn="l" indent="0" marL="0">
              <a:buNone/>
            </a:pPr>
            <a:r>
              <a:rPr lang="en-US" sz="1046" b="1" dirty="0">
                <a:solidFill>
                  <a:srgbClr val="2A9D8F"/>
                </a:solidFill>
                <a:latin typeface="Noto Sans" pitchFamily="34" charset="0"/>
                <a:ea typeface="Noto Sans" pitchFamily="34" charset="-122"/>
                <a:cs typeface="Noto Sans" pitchFamily="34" charset="-120"/>
              </a:rPr>
              <a:t>RetrievalAgent</a:t>
            </a:r>
            <a:endParaRPr lang="en-US" sz="1046" dirty="0"/>
          </a:p>
        </p:txBody>
      </p:sp>
      <p:sp>
        <p:nvSpPr>
          <p:cNvPr id="16" name="Text 12"/>
          <p:cNvSpPr/>
          <p:nvPr/>
        </p:nvSpPr>
        <p:spPr>
          <a:xfrm>
            <a:off x="1788533" y="5373886"/>
            <a:ext cx="2985529" cy="194667"/>
          </a:xfrm>
          <a:prstGeom prst="rect">
            <a:avLst/>
          </a:prstGeom>
          <a:noFill/>
          <a:ln/>
        </p:spPr>
        <p:txBody>
          <a:bodyPr wrap="none" lIns="0"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 Manages embeddings and semantic search</a:t>
            </a:r>
            <a:endParaRPr lang="en-US" sz="1046" dirty="0"/>
          </a:p>
        </p:txBody>
      </p:sp>
      <p:sp>
        <p:nvSpPr>
          <p:cNvPr id="17" name="Text 13"/>
          <p:cNvSpPr/>
          <p:nvPr/>
        </p:nvSpPr>
        <p:spPr>
          <a:xfrm>
            <a:off x="778669" y="5659636"/>
            <a:ext cx="1350615" cy="194667"/>
          </a:xfrm>
          <a:prstGeom prst="rect">
            <a:avLst/>
          </a:prstGeom>
          <a:noFill/>
          <a:ln/>
        </p:spPr>
        <p:txBody>
          <a:bodyPr wrap="none" lIns="0" tIns="0" rIns="0" bIns="0" rtlCol="0" anchor="ctr">
            <a:spAutoFit/>
          </a:bodyPr>
          <a:lstStyle/>
          <a:p>
            <a:pPr algn="l" indent="0" marL="0">
              <a:buNone/>
            </a:pPr>
            <a:r>
              <a:rPr lang="en-US" sz="1046" b="1" dirty="0">
                <a:solidFill>
                  <a:srgbClr val="2A9D8F"/>
                </a:solidFill>
                <a:latin typeface="Noto Sans" pitchFamily="34" charset="0"/>
                <a:ea typeface="Noto Sans" pitchFamily="34" charset="-122"/>
                <a:cs typeface="Noto Sans" pitchFamily="34" charset="-120"/>
              </a:rPr>
              <a:t>LLMResponseAgent</a:t>
            </a:r>
            <a:endParaRPr lang="en-US" sz="1046" dirty="0"/>
          </a:p>
        </p:txBody>
      </p:sp>
      <p:sp>
        <p:nvSpPr>
          <p:cNvPr id="18" name="Text 14"/>
          <p:cNvSpPr/>
          <p:nvPr/>
        </p:nvSpPr>
        <p:spPr>
          <a:xfrm>
            <a:off x="2129284" y="5659636"/>
            <a:ext cx="3272563" cy="194667"/>
          </a:xfrm>
          <a:prstGeom prst="rect">
            <a:avLst/>
          </a:prstGeom>
          <a:noFill/>
          <a:ln/>
        </p:spPr>
        <p:txBody>
          <a:bodyPr wrap="none" lIns="0" tIns="0" rIns="0" bIns="0" rtlCol="0" anchor="ctr">
            <a:spAutoFit/>
          </a:bodyPr>
          <a:lstStyle/>
          <a:p>
            <a:pPr algn="l" indent="0" marL="0">
              <a:buNone/>
            </a:pPr>
            <a:r>
              <a:rPr lang="en-US" sz="1046" dirty="0">
                <a:solidFill>
                  <a:srgbClr val="1A365D"/>
                </a:solidFill>
                <a:latin typeface="Noto Sans" pitchFamily="34" charset="0"/>
                <a:ea typeface="Noto Sans" pitchFamily="34" charset="-122"/>
                <a:cs typeface="Noto Sans" pitchFamily="34" charset="-120"/>
              </a:rPr>
              <a:t>: Generates final answers using retrieved context</a:t>
            </a:r>
            <a:endParaRPr lang="en-US" sz="1046" dirty="0"/>
          </a:p>
        </p:txBody>
      </p:sp>
      <p:sp>
        <p:nvSpPr>
          <p:cNvPr id="19" name="Text 15"/>
          <p:cNvSpPr/>
          <p:nvPr/>
        </p:nvSpPr>
        <p:spPr>
          <a:xfrm>
            <a:off x="285750" y="6229350"/>
            <a:ext cx="111752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Agentic RAG Chatbot</a:t>
            </a:r>
            <a:endParaRPr lang="en-US" sz="837" dirty="0"/>
          </a:p>
        </p:txBody>
      </p:sp>
      <p:sp>
        <p:nvSpPr>
          <p:cNvPr id="20" name="Text 16"/>
          <p:cNvSpPr/>
          <p:nvPr/>
        </p:nvSpPr>
        <p:spPr>
          <a:xfrm>
            <a:off x="8792868" y="6229350"/>
            <a:ext cx="6538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4</a:t>
            </a:r>
            <a:endParaRPr lang="en-US" sz="8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86525"/>
          </a:xfrm>
          <a:prstGeom prst="rect">
            <a:avLst/>
          </a:prstGeom>
        </p:spPr>
      </p:pic>
      <p:sp>
        <p:nvSpPr>
          <p:cNvPr id="3" name="Text 0"/>
          <p:cNvSpPr/>
          <p:nvPr/>
        </p:nvSpPr>
        <p:spPr>
          <a:xfrm>
            <a:off x="285750" y="285750"/>
            <a:ext cx="3872554" cy="485775"/>
          </a:xfrm>
          <a:prstGeom prst="rect">
            <a:avLst/>
          </a:prstGeom>
          <a:noFill/>
          <a:ln/>
        </p:spPr>
        <p:txBody>
          <a:bodyPr wrap="none" lIns="0" tIns="0" rIns="0" bIns="85090" rtlCol="0" anchor="ctr">
            <a:spAutoFit/>
          </a:bodyPr>
          <a:lstStyle/>
          <a:p>
            <a:pPr indent="0" marL="0">
              <a:buNone/>
            </a:pPr>
            <a:r>
              <a:rPr lang="en-US" sz="2025" b="1" dirty="0">
                <a:solidFill>
                  <a:srgbClr val="1A365D"/>
                </a:solidFill>
                <a:latin typeface="Noto Sans" pitchFamily="34" charset="0"/>
                <a:ea typeface="Noto Sans" pitchFamily="34" charset="-122"/>
                <a:cs typeface="Noto Sans" pitchFamily="34" charset="-120"/>
              </a:rPr>
              <a:t>Supported Document Formats</a:t>
            </a:r>
            <a:endParaRPr lang="en-US" sz="2025" dirty="0"/>
          </a:p>
        </p:txBody>
      </p:sp>
      <p:pic>
        <p:nvPicPr>
          <p:cNvPr id="4" name="Image 1" descr="preencoded.png">    </p:cNvPr>
          <p:cNvPicPr>
            <a:picLocks noChangeAspect="1"/>
          </p:cNvPicPr>
          <p:nvPr/>
        </p:nvPicPr>
        <p:blipFill>
          <a:blip r:embed="rId2"/>
          <a:stretch>
            <a:fillRect/>
          </a:stretch>
        </p:blipFill>
        <p:spPr>
          <a:xfrm>
            <a:off x="1893094" y="1028700"/>
            <a:ext cx="5357813" cy="3571875"/>
          </a:xfrm>
          <a:prstGeom prst="rect">
            <a:avLst/>
          </a:prstGeom>
        </p:spPr>
      </p:pic>
      <p:sp>
        <p:nvSpPr>
          <p:cNvPr id="5" name="Shape 1"/>
          <p:cNvSpPr/>
          <p:nvPr/>
        </p:nvSpPr>
        <p:spPr>
          <a:xfrm>
            <a:off x="1714500" y="4814888"/>
            <a:ext cx="5715000" cy="971550"/>
          </a:xfrm>
          <a:prstGeom prst="rect">
            <a:avLst/>
          </a:prstGeom>
          <a:solidFill>
            <a:srgbClr val="FFFFFF"/>
          </a:solidFill>
          <a:ln/>
        </p:spPr>
      </p:sp>
      <p:sp>
        <p:nvSpPr>
          <p:cNvPr id="6" name="Shape 2"/>
          <p:cNvSpPr/>
          <p:nvPr/>
        </p:nvSpPr>
        <p:spPr>
          <a:xfrm>
            <a:off x="1714500" y="4814888"/>
            <a:ext cx="28575" cy="971550"/>
          </a:xfrm>
          <a:prstGeom prst="rect">
            <a:avLst/>
          </a:prstGeom>
          <a:solidFill>
            <a:srgbClr val="2A9D8F"/>
          </a:solidFill>
          <a:ln/>
        </p:spPr>
      </p:sp>
      <p:sp>
        <p:nvSpPr>
          <p:cNvPr id="7" name="Text 3"/>
          <p:cNvSpPr/>
          <p:nvPr/>
        </p:nvSpPr>
        <p:spPr>
          <a:xfrm>
            <a:off x="1714500" y="4814888"/>
            <a:ext cx="5715000" cy="971550"/>
          </a:xfrm>
          <a:prstGeom prst="rect">
            <a:avLst/>
          </a:prstGeom>
          <a:noFill/>
          <a:ln/>
        </p:spPr>
        <p:txBody>
          <a:bodyPr wrap="square" lIns="170053" tIns="170053" rIns="170053" bIns="170053" rtlCol="0" anchor="ctr">
            <a:spAutoFit/>
          </a:bodyPr>
          <a:lstStyle/>
          <a:p>
            <a:pPr algn="ctr" indent="0" marL="0">
              <a:buNone/>
            </a:pPr>
            <a:r>
              <a:rPr lang="en-US" sz="1046" dirty="0">
                <a:solidFill>
                  <a:srgbClr val="1A365D"/>
                </a:solidFill>
                <a:latin typeface="Noto Sans" pitchFamily="34" charset="0"/>
                <a:ea typeface="Noto Sans" pitchFamily="34" charset="-122"/>
                <a:cs typeface="Noto Sans" pitchFamily="34" charset="-120"/>
              </a:rPr>
              <a:t> Our RAG chatbot system processes multiple document formats, enabling seamless question answering across diverse content sources. Each format is parsed appropriately to extract meaningful text for embedding and retrieval. </a:t>
            </a:r>
            <a:endParaRPr lang="en-US" sz="1046" dirty="0"/>
          </a:p>
        </p:txBody>
      </p:sp>
      <p:sp>
        <p:nvSpPr>
          <p:cNvPr id="8" name="Text 4"/>
          <p:cNvSpPr/>
          <p:nvPr/>
        </p:nvSpPr>
        <p:spPr>
          <a:xfrm>
            <a:off x="285750" y="6000750"/>
            <a:ext cx="111752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Agentic RAG Chatbot</a:t>
            </a:r>
            <a:endParaRPr lang="en-US" sz="837" dirty="0"/>
          </a:p>
        </p:txBody>
      </p:sp>
      <p:sp>
        <p:nvSpPr>
          <p:cNvPr id="9" name="Text 5"/>
          <p:cNvSpPr/>
          <p:nvPr/>
        </p:nvSpPr>
        <p:spPr>
          <a:xfrm>
            <a:off x="8792868" y="6000750"/>
            <a:ext cx="6538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4</a:t>
            </a:r>
            <a:endParaRPr lang="en-US" sz="83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79294"/>
          </a:xfrm>
          <a:prstGeom prst="rect">
            <a:avLst/>
          </a:prstGeom>
        </p:spPr>
      </p:pic>
      <p:sp>
        <p:nvSpPr>
          <p:cNvPr id="3" name="Text 0"/>
          <p:cNvSpPr/>
          <p:nvPr/>
        </p:nvSpPr>
        <p:spPr>
          <a:xfrm>
            <a:off x="285750" y="285750"/>
            <a:ext cx="1915195" cy="485775"/>
          </a:xfrm>
          <a:prstGeom prst="rect">
            <a:avLst/>
          </a:prstGeom>
          <a:noFill/>
          <a:ln/>
        </p:spPr>
        <p:txBody>
          <a:bodyPr wrap="none" lIns="0" tIns="0" rIns="0" bIns="85090" rtlCol="0" anchor="ctr">
            <a:spAutoFit/>
          </a:bodyPr>
          <a:lstStyle/>
          <a:p>
            <a:pPr indent="0" marL="0">
              <a:buNone/>
            </a:pPr>
            <a:r>
              <a:rPr lang="en-US" sz="2025" b="1" dirty="0">
                <a:solidFill>
                  <a:srgbClr val="1A365D"/>
                </a:solidFill>
                <a:latin typeface="Noto Sans" pitchFamily="34" charset="0"/>
                <a:ea typeface="Noto Sans" pitchFamily="34" charset="-122"/>
                <a:cs typeface="Noto Sans" pitchFamily="34" charset="-120"/>
              </a:rPr>
              <a:t>UI Screenshots</a:t>
            </a:r>
            <a:endParaRPr lang="en-US" sz="2025" dirty="0"/>
          </a:p>
        </p:txBody>
      </p:sp>
      <p:pic>
        <p:nvPicPr>
          <p:cNvPr id="4" name="Image 1" descr="preencoded.png">    </p:cNvPr>
          <p:cNvPicPr>
            <a:picLocks noChangeAspect="1"/>
          </p:cNvPicPr>
          <p:nvPr/>
        </p:nvPicPr>
        <p:blipFill>
          <a:blip r:embed="rId2"/>
          <a:stretch>
            <a:fillRect/>
          </a:stretch>
        </p:blipFill>
        <p:spPr>
          <a:xfrm>
            <a:off x="428625" y="1000125"/>
            <a:ext cx="171450" cy="171450"/>
          </a:xfrm>
          <a:prstGeom prst="rect">
            <a:avLst/>
          </a:prstGeom>
        </p:spPr>
      </p:pic>
      <p:sp>
        <p:nvSpPr>
          <p:cNvPr id="5" name="Text 1"/>
          <p:cNvSpPr/>
          <p:nvPr/>
        </p:nvSpPr>
        <p:spPr>
          <a:xfrm>
            <a:off x="685800" y="957263"/>
            <a:ext cx="2281340" cy="257175"/>
          </a:xfrm>
          <a:prstGeom prst="rect">
            <a:avLst/>
          </a:prstGeom>
          <a:noFill/>
          <a:ln/>
        </p:spPr>
        <p:txBody>
          <a:bodyPr wrap="none" lIns="0" tIns="0" rIns="0" bIns="0" rtlCol="0" anchor="ctr">
            <a:spAutoFit/>
          </a:bodyPr>
          <a:lstStyle/>
          <a:p>
            <a:pPr indent="0" marL="0">
              <a:buNone/>
            </a:pPr>
            <a:r>
              <a:rPr lang="en-US" sz="1350" b="1" dirty="0">
                <a:solidFill>
                  <a:srgbClr val="2A9D8F"/>
                </a:solidFill>
                <a:latin typeface="Noto Sans" pitchFamily="34" charset="0"/>
                <a:ea typeface="Noto Sans" pitchFamily="34" charset="-122"/>
                <a:cs typeface="Noto Sans" pitchFamily="34" charset="-120"/>
              </a:rPr>
              <a:t>Document Upload Interface </a:t>
            </a:r>
            <a:endParaRPr lang="en-US" sz="1350" dirty="0"/>
          </a:p>
        </p:txBody>
      </p:sp>
      <p:pic>
        <p:nvPicPr>
          <p:cNvPr id="6" name="Image 2" descr="preencoded.png">    </p:cNvPr>
          <p:cNvPicPr>
            <a:picLocks noChangeAspect="1"/>
          </p:cNvPicPr>
          <p:nvPr/>
        </p:nvPicPr>
        <p:blipFill>
          <a:blip r:embed="rId3"/>
          <a:stretch>
            <a:fillRect/>
          </a:stretch>
        </p:blipFill>
        <p:spPr>
          <a:xfrm>
            <a:off x="428625" y="1321594"/>
            <a:ext cx="4036219" cy="2714625"/>
          </a:xfrm>
          <a:prstGeom prst="rect">
            <a:avLst/>
          </a:prstGeom>
        </p:spPr>
      </p:pic>
      <p:sp>
        <p:nvSpPr>
          <p:cNvPr id="7" name="Shape 2"/>
          <p:cNvSpPr/>
          <p:nvPr/>
        </p:nvSpPr>
        <p:spPr>
          <a:xfrm>
            <a:off x="428625" y="4143375"/>
            <a:ext cx="4036219" cy="792956"/>
          </a:xfrm>
          <a:prstGeom prst="rect">
            <a:avLst/>
          </a:prstGeom>
          <a:solidFill>
            <a:srgbClr val="FFFFFF"/>
          </a:solidFill>
          <a:ln/>
        </p:spPr>
      </p:sp>
      <p:sp>
        <p:nvSpPr>
          <p:cNvPr id="8" name="Text 3"/>
          <p:cNvSpPr/>
          <p:nvPr/>
        </p:nvSpPr>
        <p:spPr>
          <a:xfrm>
            <a:off x="428625" y="4143375"/>
            <a:ext cx="4036219" cy="792956"/>
          </a:xfrm>
          <a:prstGeom prst="rect">
            <a:avLst/>
          </a:prstGeom>
          <a:noFill/>
          <a:ln/>
        </p:spPr>
        <p:txBody>
          <a:bodyPr wrap="square" lIns="127508" tIns="127508" rIns="127508" bIns="127508" rtlCol="0" anchor="ctr">
            <a:spAutoFit/>
          </a:bodyPr>
          <a:lstStyle/>
          <a:p>
            <a:pPr indent="0" marL="0">
              <a:buNone/>
            </a:pPr>
            <a:r>
              <a:rPr lang="en-US" sz="942" dirty="0">
                <a:solidFill>
                  <a:srgbClr val="1A365D"/>
                </a:solidFill>
                <a:latin typeface="Noto Sans" pitchFamily="34" charset="0"/>
                <a:ea typeface="Noto Sans" pitchFamily="34" charset="-122"/>
                <a:cs typeface="Noto Sans" pitchFamily="34" charset="-120"/>
              </a:rPr>
              <a:t> The upload interface supports drag &amp; drop functionality for multiple document formats (PDF, DOCX, PPTX, CSV, TXT, MD) with real-time system statistics display. </a:t>
            </a:r>
            <a:endParaRPr lang="en-US" sz="942" dirty="0"/>
          </a:p>
        </p:txBody>
      </p:sp>
      <p:pic>
        <p:nvPicPr>
          <p:cNvPr id="9" name="Image 3" descr="preencoded.png">    </p:cNvPr>
          <p:cNvPicPr>
            <a:picLocks noChangeAspect="1"/>
          </p:cNvPicPr>
          <p:nvPr/>
        </p:nvPicPr>
        <p:blipFill>
          <a:blip r:embed="rId4"/>
          <a:stretch>
            <a:fillRect/>
          </a:stretch>
        </p:blipFill>
        <p:spPr>
          <a:xfrm>
            <a:off x="4679156" y="1000125"/>
            <a:ext cx="214313" cy="171450"/>
          </a:xfrm>
          <a:prstGeom prst="rect">
            <a:avLst/>
          </a:prstGeom>
        </p:spPr>
      </p:pic>
      <p:sp>
        <p:nvSpPr>
          <p:cNvPr id="10" name="Text 4"/>
          <p:cNvSpPr/>
          <p:nvPr/>
        </p:nvSpPr>
        <p:spPr>
          <a:xfrm>
            <a:off x="4979194" y="957263"/>
            <a:ext cx="1172217" cy="257175"/>
          </a:xfrm>
          <a:prstGeom prst="rect">
            <a:avLst/>
          </a:prstGeom>
          <a:noFill/>
          <a:ln/>
        </p:spPr>
        <p:txBody>
          <a:bodyPr wrap="none" lIns="0" tIns="0" rIns="0" bIns="0" rtlCol="0" anchor="ctr">
            <a:spAutoFit/>
          </a:bodyPr>
          <a:lstStyle/>
          <a:p>
            <a:pPr indent="0" marL="0">
              <a:buNone/>
            </a:pPr>
            <a:r>
              <a:rPr lang="en-US" sz="1350" b="1" dirty="0">
                <a:solidFill>
                  <a:srgbClr val="2A9D8F"/>
                </a:solidFill>
                <a:latin typeface="Noto Sans" pitchFamily="34" charset="0"/>
                <a:ea typeface="Noto Sans" pitchFamily="34" charset="-122"/>
                <a:cs typeface="Noto Sans" pitchFamily="34" charset="-120"/>
              </a:rPr>
              <a:t>Chat Interface </a:t>
            </a:r>
            <a:endParaRPr lang="en-US" sz="1350" dirty="0"/>
          </a:p>
        </p:txBody>
      </p:sp>
      <p:pic>
        <p:nvPicPr>
          <p:cNvPr id="11" name="Image 4" descr="preencoded.png">    </p:cNvPr>
          <p:cNvPicPr>
            <a:picLocks noChangeAspect="1"/>
          </p:cNvPicPr>
          <p:nvPr/>
        </p:nvPicPr>
        <p:blipFill>
          <a:blip r:embed="rId5"/>
          <a:stretch>
            <a:fillRect/>
          </a:stretch>
        </p:blipFill>
        <p:spPr>
          <a:xfrm>
            <a:off x="4679156" y="1321594"/>
            <a:ext cx="4036219" cy="2714625"/>
          </a:xfrm>
          <a:prstGeom prst="rect">
            <a:avLst/>
          </a:prstGeom>
        </p:spPr>
      </p:pic>
      <p:sp>
        <p:nvSpPr>
          <p:cNvPr id="12" name="Shape 5"/>
          <p:cNvSpPr/>
          <p:nvPr/>
        </p:nvSpPr>
        <p:spPr>
          <a:xfrm>
            <a:off x="4679156" y="4143375"/>
            <a:ext cx="4036219" cy="792956"/>
          </a:xfrm>
          <a:prstGeom prst="rect">
            <a:avLst/>
          </a:prstGeom>
          <a:solidFill>
            <a:srgbClr val="FFFFFF"/>
          </a:solidFill>
          <a:ln/>
        </p:spPr>
      </p:sp>
      <p:sp>
        <p:nvSpPr>
          <p:cNvPr id="13" name="Text 6"/>
          <p:cNvSpPr/>
          <p:nvPr/>
        </p:nvSpPr>
        <p:spPr>
          <a:xfrm>
            <a:off x="4679156" y="4143375"/>
            <a:ext cx="4036219" cy="792956"/>
          </a:xfrm>
          <a:prstGeom prst="rect">
            <a:avLst/>
          </a:prstGeom>
          <a:noFill/>
          <a:ln/>
        </p:spPr>
        <p:txBody>
          <a:bodyPr wrap="square" lIns="127508" tIns="127508" rIns="127508" bIns="127508" rtlCol="0" anchor="ctr">
            <a:spAutoFit/>
          </a:bodyPr>
          <a:lstStyle/>
          <a:p>
            <a:pPr indent="0" marL="0">
              <a:buNone/>
            </a:pPr>
            <a:r>
              <a:rPr lang="en-US" sz="942" dirty="0">
                <a:solidFill>
                  <a:srgbClr val="1A365D"/>
                </a:solidFill>
                <a:latin typeface="Noto Sans" pitchFamily="34" charset="0"/>
                <a:ea typeface="Noto Sans" pitchFamily="34" charset="-122"/>
                <a:cs typeface="Noto Sans" pitchFamily="34" charset="-120"/>
              </a:rPr>
              <a:t> The chat interface provides document-based question answering with source attribution, RAG mode toggle, and clear conversation history functionality. </a:t>
            </a:r>
            <a:endParaRPr lang="en-US" sz="942" dirty="0"/>
          </a:p>
        </p:txBody>
      </p:sp>
      <p:sp>
        <p:nvSpPr>
          <p:cNvPr id="14" name="Text 7"/>
          <p:cNvSpPr/>
          <p:nvPr/>
        </p:nvSpPr>
        <p:spPr>
          <a:xfrm>
            <a:off x="285750" y="5293519"/>
            <a:ext cx="111752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Agentic RAG Chatbot</a:t>
            </a:r>
            <a:endParaRPr lang="en-US" sz="837" dirty="0"/>
          </a:p>
        </p:txBody>
      </p:sp>
      <p:sp>
        <p:nvSpPr>
          <p:cNvPr id="15" name="Text 8"/>
          <p:cNvSpPr/>
          <p:nvPr/>
        </p:nvSpPr>
        <p:spPr>
          <a:xfrm>
            <a:off x="8792868" y="5293519"/>
            <a:ext cx="6538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6</a:t>
            </a:r>
            <a:endParaRPr lang="en-US" sz="83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85750" y="285750"/>
            <a:ext cx="3401681" cy="485775"/>
          </a:xfrm>
          <a:prstGeom prst="rect">
            <a:avLst/>
          </a:prstGeom>
          <a:noFill/>
          <a:ln/>
        </p:spPr>
        <p:txBody>
          <a:bodyPr wrap="none" lIns="0" tIns="0" rIns="0" bIns="85090" rtlCol="0" anchor="ctr">
            <a:spAutoFit/>
          </a:bodyPr>
          <a:lstStyle/>
          <a:p>
            <a:pPr indent="0" marL="0">
              <a:buNone/>
            </a:pPr>
            <a:r>
              <a:rPr lang="en-US" sz="2025" b="1" dirty="0">
                <a:solidFill>
                  <a:srgbClr val="1A365D"/>
                </a:solidFill>
                <a:latin typeface="Noto Sans" pitchFamily="34" charset="0"/>
                <a:ea typeface="Noto Sans" pitchFamily="34" charset="-122"/>
                <a:cs typeface="Noto Sans" pitchFamily="34" charset="-120"/>
              </a:rPr>
              <a:t>Implementation Approach</a:t>
            </a:r>
            <a:endParaRPr lang="en-US" sz="2025" dirty="0"/>
          </a:p>
        </p:txBody>
      </p:sp>
      <p:sp>
        <p:nvSpPr>
          <p:cNvPr id="4" name="Shape 1"/>
          <p:cNvSpPr/>
          <p:nvPr/>
        </p:nvSpPr>
        <p:spPr>
          <a:xfrm>
            <a:off x="571500" y="1085850"/>
            <a:ext cx="3893344" cy="3328988"/>
          </a:xfrm>
          <a:prstGeom prst="rect">
            <a:avLst/>
          </a:prstGeom>
          <a:solidFill>
            <a:srgbClr val="FFFFFF"/>
          </a:solidFill>
          <a:ln/>
        </p:spPr>
      </p:sp>
      <p:pic>
        <p:nvPicPr>
          <p:cNvPr id="5" name="Image 1" descr="preencoded.png">    </p:cNvPr>
          <p:cNvPicPr>
            <a:picLocks noChangeAspect="1"/>
          </p:cNvPicPr>
          <p:nvPr/>
        </p:nvPicPr>
        <p:blipFill>
          <a:blip r:embed="rId2"/>
          <a:stretch>
            <a:fillRect/>
          </a:stretch>
        </p:blipFill>
        <p:spPr>
          <a:xfrm>
            <a:off x="750094" y="1307306"/>
            <a:ext cx="171450" cy="171450"/>
          </a:xfrm>
          <a:prstGeom prst="rect">
            <a:avLst/>
          </a:prstGeom>
        </p:spPr>
      </p:pic>
      <p:sp>
        <p:nvSpPr>
          <p:cNvPr id="6" name="Text 2"/>
          <p:cNvSpPr/>
          <p:nvPr/>
        </p:nvSpPr>
        <p:spPr>
          <a:xfrm>
            <a:off x="1007269" y="1264444"/>
            <a:ext cx="1417560" cy="257175"/>
          </a:xfrm>
          <a:prstGeom prst="rect">
            <a:avLst/>
          </a:prstGeom>
          <a:noFill/>
          <a:ln/>
        </p:spPr>
        <p:txBody>
          <a:bodyPr wrap="none" lIns="0" tIns="0" rIns="0" bIns="0" rtlCol="0" anchor="ctr">
            <a:spAutoFit/>
          </a:bodyPr>
          <a:lstStyle/>
          <a:p>
            <a:pPr indent="0" marL="0">
              <a:buNone/>
            </a:pPr>
            <a:r>
              <a:rPr lang="en-US" sz="1350" b="1" dirty="0">
                <a:solidFill>
                  <a:srgbClr val="2A9D8F"/>
                </a:solidFill>
                <a:latin typeface="Noto Sans" pitchFamily="34" charset="0"/>
                <a:ea typeface="Noto Sans" pitchFamily="34" charset="-122"/>
                <a:cs typeface="Noto Sans" pitchFamily="34" charset="-120"/>
              </a:rPr>
              <a:t>Technology Stack </a:t>
            </a:r>
            <a:endParaRPr lang="en-US" sz="1350" dirty="0"/>
          </a:p>
        </p:txBody>
      </p:sp>
      <p:sp>
        <p:nvSpPr>
          <p:cNvPr id="7" name="Shape 3"/>
          <p:cNvSpPr/>
          <p:nvPr/>
        </p:nvSpPr>
        <p:spPr>
          <a:xfrm>
            <a:off x="750094" y="1664494"/>
            <a:ext cx="787654" cy="300038"/>
          </a:xfrm>
          <a:prstGeom prst="roundRect">
            <a:avLst/>
          </a:prstGeom>
          <a:solidFill>
            <a:srgbClr val="F8F9FA"/>
          </a:solidFill>
          <a:ln w="99">
            <a:solidFill>
              <a:srgbClr val="E9C46A"/>
            </a:solidFill>
            <a:prstDash val="solid"/>
          </a:ln>
        </p:spPr>
      </p:sp>
      <p:pic>
        <p:nvPicPr>
          <p:cNvPr id="8" name="Image 2" descr="preencoded.png">    </p:cNvPr>
          <p:cNvPicPr>
            <a:picLocks noChangeAspect="1"/>
          </p:cNvPicPr>
          <p:nvPr/>
        </p:nvPicPr>
        <p:blipFill>
          <a:blip r:embed="rId3"/>
          <a:stretch>
            <a:fillRect/>
          </a:stretch>
        </p:blipFill>
        <p:spPr>
          <a:xfrm>
            <a:off x="864394" y="1757363"/>
            <a:ext cx="100013" cy="114300"/>
          </a:xfrm>
          <a:prstGeom prst="rect">
            <a:avLst/>
          </a:prstGeom>
        </p:spPr>
      </p:pic>
      <p:sp>
        <p:nvSpPr>
          <p:cNvPr id="9" name="Text 4"/>
          <p:cNvSpPr/>
          <p:nvPr/>
        </p:nvSpPr>
        <p:spPr>
          <a:xfrm>
            <a:off x="1021556" y="1728788"/>
            <a:ext cx="387604" cy="171450"/>
          </a:xfrm>
          <a:prstGeom prst="rect">
            <a:avLst/>
          </a:prstGeom>
          <a:noFill/>
          <a:ln/>
        </p:spPr>
        <p:txBody>
          <a:bodyPr wrap="none" lIns="0" tIns="0" rIns="0" bIns="0" rtlCol="0" anchor="ctr">
            <a:spAutoFit/>
          </a:bodyPr>
          <a:lstStyle/>
          <a:p>
            <a:pPr indent="0" marL="0">
              <a:buNone/>
            </a:pPr>
            <a:r>
              <a:rPr lang="en-US" sz="837" b="1" dirty="0">
                <a:solidFill>
                  <a:srgbClr val="1A365D"/>
                </a:solidFill>
                <a:latin typeface="Noto Sans" pitchFamily="34" charset="0"/>
                <a:ea typeface="Noto Sans" pitchFamily="34" charset="-122"/>
                <a:cs typeface="Noto Sans" pitchFamily="34" charset="-120"/>
              </a:rPr>
              <a:t>Python</a:t>
            </a:r>
            <a:endParaRPr lang="en-US" sz="837" dirty="0"/>
          </a:p>
        </p:txBody>
      </p:sp>
      <p:sp>
        <p:nvSpPr>
          <p:cNvPr id="10" name="Shape 5"/>
          <p:cNvSpPr/>
          <p:nvPr/>
        </p:nvSpPr>
        <p:spPr>
          <a:xfrm>
            <a:off x="1630617" y="1664494"/>
            <a:ext cx="997167" cy="300038"/>
          </a:xfrm>
          <a:prstGeom prst="roundRect">
            <a:avLst/>
          </a:prstGeom>
          <a:solidFill>
            <a:srgbClr val="F8F9FA"/>
          </a:solidFill>
          <a:ln w="99">
            <a:solidFill>
              <a:srgbClr val="E9C46A"/>
            </a:solidFill>
            <a:prstDash val="solid"/>
          </a:ln>
        </p:spPr>
      </p:sp>
      <p:pic>
        <p:nvPicPr>
          <p:cNvPr id="11" name="Image 3" descr="preencoded.png">    </p:cNvPr>
          <p:cNvPicPr>
            <a:picLocks noChangeAspect="1"/>
          </p:cNvPicPr>
          <p:nvPr/>
        </p:nvPicPr>
        <p:blipFill>
          <a:blip r:embed="rId4"/>
          <a:stretch>
            <a:fillRect/>
          </a:stretch>
        </p:blipFill>
        <p:spPr>
          <a:xfrm>
            <a:off x="1744917" y="1757363"/>
            <a:ext cx="114300" cy="114300"/>
          </a:xfrm>
          <a:prstGeom prst="rect">
            <a:avLst/>
          </a:prstGeom>
        </p:spPr>
      </p:pic>
      <p:sp>
        <p:nvSpPr>
          <p:cNvPr id="12" name="Text 6"/>
          <p:cNvSpPr/>
          <p:nvPr/>
        </p:nvSpPr>
        <p:spPr>
          <a:xfrm>
            <a:off x="1916367" y="1728788"/>
            <a:ext cx="582830" cy="171450"/>
          </a:xfrm>
          <a:prstGeom prst="rect">
            <a:avLst/>
          </a:prstGeom>
          <a:noFill/>
          <a:ln/>
        </p:spPr>
        <p:txBody>
          <a:bodyPr wrap="none" lIns="0" tIns="0" rIns="0" bIns="0" rtlCol="0" anchor="ctr">
            <a:spAutoFit/>
          </a:bodyPr>
          <a:lstStyle/>
          <a:p>
            <a:pPr indent="0" marL="0">
              <a:buNone/>
            </a:pPr>
            <a:r>
              <a:rPr lang="en-US" sz="837" b="1" dirty="0">
                <a:solidFill>
                  <a:srgbClr val="1A365D"/>
                </a:solidFill>
                <a:latin typeface="Noto Sans" pitchFamily="34" charset="0"/>
                <a:ea typeface="Noto Sans" pitchFamily="34" charset="-122"/>
                <a:cs typeface="Noto Sans" pitchFamily="34" charset="-120"/>
              </a:rPr>
              <a:t>LangChain</a:t>
            </a:r>
            <a:endParaRPr lang="en-US" sz="837" dirty="0"/>
          </a:p>
        </p:txBody>
      </p:sp>
      <p:sp>
        <p:nvSpPr>
          <p:cNvPr id="13" name="Shape 7"/>
          <p:cNvSpPr/>
          <p:nvPr/>
        </p:nvSpPr>
        <p:spPr>
          <a:xfrm>
            <a:off x="2720653" y="1664494"/>
            <a:ext cx="699083" cy="300038"/>
          </a:xfrm>
          <a:prstGeom prst="roundRect">
            <a:avLst/>
          </a:prstGeom>
          <a:solidFill>
            <a:srgbClr val="F8F9FA"/>
          </a:solidFill>
          <a:ln w="99">
            <a:solidFill>
              <a:srgbClr val="E9C46A"/>
            </a:solidFill>
            <a:prstDash val="solid"/>
          </a:ln>
        </p:spPr>
      </p:sp>
      <p:pic>
        <p:nvPicPr>
          <p:cNvPr id="14" name="Image 4" descr="preencoded.png">    </p:cNvPr>
          <p:cNvPicPr>
            <a:picLocks noChangeAspect="1"/>
          </p:cNvPicPr>
          <p:nvPr/>
        </p:nvPicPr>
        <p:blipFill>
          <a:blip r:embed="rId5"/>
          <a:stretch>
            <a:fillRect/>
          </a:stretch>
        </p:blipFill>
        <p:spPr>
          <a:xfrm>
            <a:off x="2834953" y="1750219"/>
            <a:ext cx="100013" cy="114300"/>
          </a:xfrm>
          <a:prstGeom prst="rect">
            <a:avLst/>
          </a:prstGeom>
        </p:spPr>
      </p:pic>
      <p:sp>
        <p:nvSpPr>
          <p:cNvPr id="15" name="Text 8"/>
          <p:cNvSpPr/>
          <p:nvPr/>
        </p:nvSpPr>
        <p:spPr>
          <a:xfrm>
            <a:off x="2992115" y="1721644"/>
            <a:ext cx="299033" cy="171450"/>
          </a:xfrm>
          <a:prstGeom prst="rect">
            <a:avLst/>
          </a:prstGeom>
          <a:noFill/>
          <a:ln/>
        </p:spPr>
        <p:txBody>
          <a:bodyPr wrap="none" lIns="0" tIns="0" rIns="0" bIns="0" rtlCol="0" anchor="ctr">
            <a:spAutoFit/>
          </a:bodyPr>
          <a:lstStyle/>
          <a:p>
            <a:pPr indent="0" marL="0">
              <a:buNone/>
            </a:pPr>
            <a:r>
              <a:rPr lang="en-US" sz="837" b="1" dirty="0">
                <a:solidFill>
                  <a:srgbClr val="1A365D"/>
                </a:solidFill>
                <a:latin typeface="Noto Sans" pitchFamily="34" charset="0"/>
                <a:ea typeface="Noto Sans" pitchFamily="34" charset="-122"/>
                <a:cs typeface="Noto Sans" pitchFamily="34" charset="-120"/>
              </a:rPr>
              <a:t>FAISS</a:t>
            </a:r>
            <a:endParaRPr lang="en-US" sz="837" dirty="0"/>
          </a:p>
        </p:txBody>
      </p:sp>
      <p:sp>
        <p:nvSpPr>
          <p:cNvPr id="16" name="Shape 9"/>
          <p:cNvSpPr/>
          <p:nvPr/>
        </p:nvSpPr>
        <p:spPr>
          <a:xfrm>
            <a:off x="750094" y="2057400"/>
            <a:ext cx="795440" cy="300038"/>
          </a:xfrm>
          <a:prstGeom prst="roundRect">
            <a:avLst/>
          </a:prstGeom>
          <a:solidFill>
            <a:srgbClr val="F8F9FA"/>
          </a:solidFill>
          <a:ln w="99">
            <a:solidFill>
              <a:srgbClr val="E9C46A"/>
            </a:solidFill>
            <a:prstDash val="solid"/>
          </a:ln>
        </p:spPr>
      </p:sp>
      <p:pic>
        <p:nvPicPr>
          <p:cNvPr id="17" name="Image 5" descr="preencoded.png">    </p:cNvPr>
          <p:cNvPicPr>
            <a:picLocks noChangeAspect="1"/>
          </p:cNvPicPr>
          <p:nvPr/>
        </p:nvPicPr>
        <p:blipFill>
          <a:blip r:embed="rId6"/>
          <a:stretch>
            <a:fillRect/>
          </a:stretch>
        </p:blipFill>
        <p:spPr>
          <a:xfrm>
            <a:off x="864394" y="2150269"/>
            <a:ext cx="85725" cy="114300"/>
          </a:xfrm>
          <a:prstGeom prst="rect">
            <a:avLst/>
          </a:prstGeom>
        </p:spPr>
      </p:pic>
      <p:sp>
        <p:nvSpPr>
          <p:cNvPr id="18" name="Text 10"/>
          <p:cNvSpPr/>
          <p:nvPr/>
        </p:nvSpPr>
        <p:spPr>
          <a:xfrm>
            <a:off x="1007269" y="2121694"/>
            <a:ext cx="409677" cy="171450"/>
          </a:xfrm>
          <a:prstGeom prst="rect">
            <a:avLst/>
          </a:prstGeom>
          <a:noFill/>
          <a:ln/>
        </p:spPr>
        <p:txBody>
          <a:bodyPr wrap="none" lIns="0" tIns="0" rIns="0" bIns="0" rtlCol="0" anchor="ctr">
            <a:spAutoFit/>
          </a:bodyPr>
          <a:lstStyle/>
          <a:p>
            <a:pPr indent="0" marL="0">
              <a:buNone/>
            </a:pPr>
            <a:r>
              <a:rPr lang="en-US" sz="837" b="1" dirty="0">
                <a:solidFill>
                  <a:srgbClr val="1A365D"/>
                </a:solidFill>
                <a:latin typeface="Noto Sans" pitchFamily="34" charset="0"/>
                <a:ea typeface="Noto Sans" pitchFamily="34" charset="-122"/>
                <a:cs typeface="Noto Sans" pitchFamily="34" charset="-120"/>
              </a:rPr>
              <a:t>PyPDF2</a:t>
            </a:r>
            <a:endParaRPr lang="en-US" sz="837" dirty="0"/>
          </a:p>
        </p:txBody>
      </p:sp>
      <p:sp>
        <p:nvSpPr>
          <p:cNvPr id="19" name="Shape 11"/>
          <p:cNvSpPr/>
          <p:nvPr/>
        </p:nvSpPr>
        <p:spPr>
          <a:xfrm>
            <a:off x="1638402" y="2057400"/>
            <a:ext cx="1056382" cy="300038"/>
          </a:xfrm>
          <a:prstGeom prst="roundRect">
            <a:avLst/>
          </a:prstGeom>
          <a:solidFill>
            <a:srgbClr val="F8F9FA"/>
          </a:solidFill>
          <a:ln w="99">
            <a:solidFill>
              <a:srgbClr val="E9C46A"/>
            </a:solidFill>
            <a:prstDash val="solid"/>
          </a:ln>
        </p:spPr>
      </p:sp>
      <p:pic>
        <p:nvPicPr>
          <p:cNvPr id="20" name="Image 6" descr="preencoded.png">    </p:cNvPr>
          <p:cNvPicPr>
            <a:picLocks noChangeAspect="1"/>
          </p:cNvPicPr>
          <p:nvPr/>
        </p:nvPicPr>
        <p:blipFill>
          <a:blip r:embed="rId7"/>
          <a:stretch>
            <a:fillRect/>
          </a:stretch>
        </p:blipFill>
        <p:spPr>
          <a:xfrm>
            <a:off x="1752702" y="2150269"/>
            <a:ext cx="85725" cy="114300"/>
          </a:xfrm>
          <a:prstGeom prst="rect">
            <a:avLst/>
          </a:prstGeom>
        </p:spPr>
      </p:pic>
      <p:sp>
        <p:nvSpPr>
          <p:cNvPr id="21" name="Text 12"/>
          <p:cNvSpPr/>
          <p:nvPr/>
        </p:nvSpPr>
        <p:spPr>
          <a:xfrm>
            <a:off x="1895577" y="2121694"/>
            <a:ext cx="670620" cy="171450"/>
          </a:xfrm>
          <a:prstGeom prst="rect">
            <a:avLst/>
          </a:prstGeom>
          <a:noFill/>
          <a:ln/>
        </p:spPr>
        <p:txBody>
          <a:bodyPr wrap="none" lIns="0" tIns="0" rIns="0" bIns="0" rtlCol="0" anchor="ctr">
            <a:spAutoFit/>
          </a:bodyPr>
          <a:lstStyle/>
          <a:p>
            <a:pPr indent="0" marL="0">
              <a:buNone/>
            </a:pPr>
            <a:r>
              <a:rPr lang="en-US" sz="837" b="1" dirty="0">
                <a:solidFill>
                  <a:srgbClr val="1A365D"/>
                </a:solidFill>
                <a:latin typeface="Noto Sans" pitchFamily="34" charset="0"/>
                <a:ea typeface="Noto Sans" pitchFamily="34" charset="-122"/>
                <a:cs typeface="Noto Sans" pitchFamily="34" charset="-120"/>
              </a:rPr>
              <a:t>python-pptx</a:t>
            </a:r>
            <a:endParaRPr lang="en-US" sz="837" dirty="0"/>
          </a:p>
        </p:txBody>
      </p:sp>
      <p:sp>
        <p:nvSpPr>
          <p:cNvPr id="22" name="Shape 13"/>
          <p:cNvSpPr/>
          <p:nvPr/>
        </p:nvSpPr>
        <p:spPr>
          <a:xfrm>
            <a:off x="2787653" y="2057400"/>
            <a:ext cx="814639" cy="300038"/>
          </a:xfrm>
          <a:prstGeom prst="roundRect">
            <a:avLst/>
          </a:prstGeom>
          <a:solidFill>
            <a:srgbClr val="F8F9FA"/>
          </a:solidFill>
          <a:ln w="99">
            <a:solidFill>
              <a:srgbClr val="E9C46A"/>
            </a:solidFill>
            <a:prstDash val="solid"/>
          </a:ln>
        </p:spPr>
      </p:sp>
      <p:pic>
        <p:nvPicPr>
          <p:cNvPr id="23" name="Image 7" descr="preencoded.png">    </p:cNvPr>
          <p:cNvPicPr>
            <a:picLocks noChangeAspect="1"/>
          </p:cNvPicPr>
          <p:nvPr/>
        </p:nvPicPr>
        <p:blipFill>
          <a:blip r:embed="rId8"/>
          <a:stretch>
            <a:fillRect/>
          </a:stretch>
        </p:blipFill>
        <p:spPr>
          <a:xfrm>
            <a:off x="2901953" y="2143125"/>
            <a:ext cx="114300" cy="114300"/>
          </a:xfrm>
          <a:prstGeom prst="rect">
            <a:avLst/>
          </a:prstGeom>
        </p:spPr>
      </p:pic>
      <p:sp>
        <p:nvSpPr>
          <p:cNvPr id="24" name="Text 14"/>
          <p:cNvSpPr/>
          <p:nvPr/>
        </p:nvSpPr>
        <p:spPr>
          <a:xfrm>
            <a:off x="3073403" y="2114550"/>
            <a:ext cx="400301" cy="171450"/>
          </a:xfrm>
          <a:prstGeom prst="rect">
            <a:avLst/>
          </a:prstGeom>
          <a:noFill/>
          <a:ln/>
        </p:spPr>
        <p:txBody>
          <a:bodyPr wrap="none" lIns="0" tIns="0" rIns="0" bIns="0" rtlCol="0" anchor="ctr">
            <a:spAutoFit/>
          </a:bodyPr>
          <a:lstStyle/>
          <a:p>
            <a:pPr indent="0" marL="0">
              <a:buNone/>
            </a:pPr>
            <a:r>
              <a:rPr lang="en-US" sz="837" b="1" dirty="0">
                <a:solidFill>
                  <a:srgbClr val="1A365D"/>
                </a:solidFill>
                <a:latin typeface="Noto Sans" pitchFamily="34" charset="0"/>
                <a:ea typeface="Noto Sans" pitchFamily="34" charset="-122"/>
                <a:cs typeface="Noto Sans" pitchFamily="34" charset="-120"/>
              </a:rPr>
              <a:t>pandas</a:t>
            </a:r>
            <a:endParaRPr lang="en-US" sz="837" dirty="0"/>
          </a:p>
        </p:txBody>
      </p:sp>
      <p:sp>
        <p:nvSpPr>
          <p:cNvPr id="25" name="Shape 15"/>
          <p:cNvSpPr/>
          <p:nvPr/>
        </p:nvSpPr>
        <p:spPr>
          <a:xfrm>
            <a:off x="750094" y="2450306"/>
            <a:ext cx="1067349" cy="300038"/>
          </a:xfrm>
          <a:prstGeom prst="roundRect">
            <a:avLst/>
          </a:prstGeom>
          <a:solidFill>
            <a:srgbClr val="F8F9FA"/>
          </a:solidFill>
          <a:ln w="99">
            <a:solidFill>
              <a:srgbClr val="E9C46A"/>
            </a:solidFill>
            <a:prstDash val="solid"/>
          </a:ln>
        </p:spPr>
      </p:sp>
      <p:pic>
        <p:nvPicPr>
          <p:cNvPr id="26" name="Image 8" descr="preencoded.png">    </p:cNvPr>
          <p:cNvPicPr>
            <a:picLocks noChangeAspect="1"/>
          </p:cNvPicPr>
          <p:nvPr/>
        </p:nvPicPr>
        <p:blipFill>
          <a:blip r:embed="rId9"/>
          <a:stretch>
            <a:fillRect/>
          </a:stretch>
        </p:blipFill>
        <p:spPr>
          <a:xfrm>
            <a:off x="864394" y="2543175"/>
            <a:ext cx="85725" cy="114300"/>
          </a:xfrm>
          <a:prstGeom prst="rect">
            <a:avLst/>
          </a:prstGeom>
        </p:spPr>
      </p:pic>
      <p:sp>
        <p:nvSpPr>
          <p:cNvPr id="27" name="Text 16"/>
          <p:cNvSpPr/>
          <p:nvPr/>
        </p:nvSpPr>
        <p:spPr>
          <a:xfrm>
            <a:off x="1007269" y="2514600"/>
            <a:ext cx="681586" cy="171450"/>
          </a:xfrm>
          <a:prstGeom prst="rect">
            <a:avLst/>
          </a:prstGeom>
          <a:noFill/>
          <a:ln/>
        </p:spPr>
        <p:txBody>
          <a:bodyPr wrap="none" lIns="0" tIns="0" rIns="0" bIns="0" rtlCol="0" anchor="ctr">
            <a:spAutoFit/>
          </a:bodyPr>
          <a:lstStyle/>
          <a:p>
            <a:pPr indent="0" marL="0">
              <a:buNone/>
            </a:pPr>
            <a:r>
              <a:rPr lang="en-US" sz="837" b="1" dirty="0">
                <a:solidFill>
                  <a:srgbClr val="1A365D"/>
                </a:solidFill>
                <a:latin typeface="Noto Sans" pitchFamily="34" charset="0"/>
                <a:ea typeface="Noto Sans" pitchFamily="34" charset="-122"/>
                <a:cs typeface="Noto Sans" pitchFamily="34" charset="-120"/>
              </a:rPr>
              <a:t>python-docx</a:t>
            </a:r>
            <a:endParaRPr lang="en-US" sz="837" dirty="0"/>
          </a:p>
        </p:txBody>
      </p:sp>
      <p:sp>
        <p:nvSpPr>
          <p:cNvPr id="28" name="Shape 17"/>
          <p:cNvSpPr/>
          <p:nvPr/>
        </p:nvSpPr>
        <p:spPr>
          <a:xfrm>
            <a:off x="1910311" y="2450306"/>
            <a:ext cx="1031909" cy="300038"/>
          </a:xfrm>
          <a:prstGeom prst="roundRect">
            <a:avLst/>
          </a:prstGeom>
          <a:solidFill>
            <a:srgbClr val="F8F9FA"/>
          </a:solidFill>
          <a:ln w="99">
            <a:solidFill>
              <a:srgbClr val="E9C46A"/>
            </a:solidFill>
            <a:prstDash val="solid"/>
          </a:ln>
        </p:spPr>
      </p:sp>
      <p:pic>
        <p:nvPicPr>
          <p:cNvPr id="29" name="Image 9" descr="preencoded.png">    </p:cNvPr>
          <p:cNvPicPr>
            <a:picLocks noChangeAspect="1"/>
          </p:cNvPicPr>
          <p:nvPr/>
        </p:nvPicPr>
        <p:blipFill>
          <a:blip r:embed="rId10"/>
          <a:stretch>
            <a:fillRect/>
          </a:stretch>
        </p:blipFill>
        <p:spPr>
          <a:xfrm>
            <a:off x="2024611" y="2543175"/>
            <a:ext cx="142875" cy="114300"/>
          </a:xfrm>
          <a:prstGeom prst="rect">
            <a:avLst/>
          </a:prstGeom>
        </p:spPr>
      </p:pic>
      <p:sp>
        <p:nvSpPr>
          <p:cNvPr id="30" name="Text 18"/>
          <p:cNvSpPr/>
          <p:nvPr/>
        </p:nvSpPr>
        <p:spPr>
          <a:xfrm>
            <a:off x="2224636" y="2514600"/>
            <a:ext cx="588997" cy="171450"/>
          </a:xfrm>
          <a:prstGeom prst="rect">
            <a:avLst/>
          </a:prstGeom>
          <a:noFill/>
          <a:ln/>
        </p:spPr>
        <p:txBody>
          <a:bodyPr wrap="none" lIns="0" tIns="0" rIns="0" bIns="0" rtlCol="0" anchor="ctr">
            <a:spAutoFit/>
          </a:bodyPr>
          <a:lstStyle/>
          <a:p>
            <a:pPr indent="0" marL="0">
              <a:buNone/>
            </a:pPr>
            <a:r>
              <a:rPr lang="en-US" sz="837" b="1" dirty="0">
                <a:solidFill>
                  <a:srgbClr val="1A365D"/>
                </a:solidFill>
                <a:latin typeface="Noto Sans" pitchFamily="34" charset="0"/>
                <a:ea typeface="Noto Sans" pitchFamily="34" charset="-122"/>
                <a:cs typeface="Noto Sans" pitchFamily="34" charset="-120"/>
              </a:rPr>
              <a:t>markdown</a:t>
            </a:r>
            <a:endParaRPr lang="en-US" sz="837" dirty="0"/>
          </a:p>
        </p:txBody>
      </p:sp>
      <p:sp>
        <p:nvSpPr>
          <p:cNvPr id="31" name="Shape 19"/>
          <p:cNvSpPr/>
          <p:nvPr/>
        </p:nvSpPr>
        <p:spPr>
          <a:xfrm>
            <a:off x="3035089" y="2450306"/>
            <a:ext cx="824573" cy="300038"/>
          </a:xfrm>
          <a:prstGeom prst="roundRect">
            <a:avLst/>
          </a:prstGeom>
          <a:solidFill>
            <a:srgbClr val="F8F9FA"/>
          </a:solidFill>
          <a:ln w="99">
            <a:solidFill>
              <a:srgbClr val="E9C46A"/>
            </a:solidFill>
            <a:prstDash val="solid"/>
          </a:ln>
        </p:spPr>
      </p:sp>
      <p:pic>
        <p:nvPicPr>
          <p:cNvPr id="32" name="Image 10" descr="preencoded.png">    </p:cNvPr>
          <p:cNvPicPr>
            <a:picLocks noChangeAspect="1"/>
          </p:cNvPicPr>
          <p:nvPr/>
        </p:nvPicPr>
        <p:blipFill>
          <a:blip r:embed="rId11"/>
          <a:stretch>
            <a:fillRect/>
          </a:stretch>
        </p:blipFill>
        <p:spPr>
          <a:xfrm>
            <a:off x="3149389" y="2536031"/>
            <a:ext cx="114300" cy="114300"/>
          </a:xfrm>
          <a:prstGeom prst="rect">
            <a:avLst/>
          </a:prstGeom>
        </p:spPr>
      </p:pic>
      <p:sp>
        <p:nvSpPr>
          <p:cNvPr id="33" name="Text 20"/>
          <p:cNvSpPr/>
          <p:nvPr/>
        </p:nvSpPr>
        <p:spPr>
          <a:xfrm>
            <a:off x="3320839" y="2507456"/>
            <a:ext cx="410235" cy="171450"/>
          </a:xfrm>
          <a:prstGeom prst="rect">
            <a:avLst/>
          </a:prstGeom>
          <a:noFill/>
          <a:ln/>
        </p:spPr>
        <p:txBody>
          <a:bodyPr wrap="none" lIns="0" tIns="0" rIns="0" bIns="0" rtlCol="0" anchor="ctr">
            <a:spAutoFit/>
          </a:bodyPr>
          <a:lstStyle/>
          <a:p>
            <a:pPr indent="0" marL="0">
              <a:buNone/>
            </a:pPr>
            <a:r>
              <a:rPr lang="en-US" sz="837" b="1" dirty="0">
                <a:solidFill>
                  <a:srgbClr val="1A365D"/>
                </a:solidFill>
                <a:latin typeface="Noto Sans" pitchFamily="34" charset="0"/>
                <a:ea typeface="Noto Sans" pitchFamily="34" charset="-122"/>
                <a:cs typeface="Noto Sans" pitchFamily="34" charset="-120"/>
              </a:rPr>
              <a:t>FastAPI</a:t>
            </a:r>
            <a:endParaRPr lang="en-US" sz="837" dirty="0"/>
          </a:p>
        </p:txBody>
      </p:sp>
      <p:sp>
        <p:nvSpPr>
          <p:cNvPr id="34" name="Shape 21"/>
          <p:cNvSpPr/>
          <p:nvPr/>
        </p:nvSpPr>
        <p:spPr>
          <a:xfrm>
            <a:off x="4679156" y="1085850"/>
            <a:ext cx="3893344" cy="3328988"/>
          </a:xfrm>
          <a:prstGeom prst="rect">
            <a:avLst/>
          </a:prstGeom>
          <a:solidFill>
            <a:srgbClr val="FFFFFF"/>
          </a:solidFill>
          <a:ln/>
        </p:spPr>
      </p:sp>
      <p:pic>
        <p:nvPicPr>
          <p:cNvPr id="35" name="Image 11" descr="preencoded.png">    </p:cNvPr>
          <p:cNvPicPr>
            <a:picLocks noChangeAspect="1"/>
          </p:cNvPicPr>
          <p:nvPr/>
        </p:nvPicPr>
        <p:blipFill>
          <a:blip r:embed="rId12"/>
          <a:stretch>
            <a:fillRect/>
          </a:stretch>
        </p:blipFill>
        <p:spPr>
          <a:xfrm>
            <a:off x="4857750" y="1307306"/>
            <a:ext cx="150019" cy="171450"/>
          </a:xfrm>
          <a:prstGeom prst="rect">
            <a:avLst/>
          </a:prstGeom>
        </p:spPr>
      </p:pic>
      <p:sp>
        <p:nvSpPr>
          <p:cNvPr id="36" name="Text 22"/>
          <p:cNvSpPr/>
          <p:nvPr/>
        </p:nvSpPr>
        <p:spPr>
          <a:xfrm>
            <a:off x="5093494" y="1264444"/>
            <a:ext cx="2154789" cy="257175"/>
          </a:xfrm>
          <a:prstGeom prst="rect">
            <a:avLst/>
          </a:prstGeom>
          <a:noFill/>
          <a:ln/>
        </p:spPr>
        <p:txBody>
          <a:bodyPr wrap="none" lIns="0" tIns="0" rIns="0" bIns="0" rtlCol="0" anchor="ctr">
            <a:spAutoFit/>
          </a:bodyPr>
          <a:lstStyle/>
          <a:p>
            <a:pPr indent="0" marL="0">
              <a:buNone/>
            </a:pPr>
            <a:r>
              <a:rPr lang="en-US" sz="1350" b="1" dirty="0">
                <a:solidFill>
                  <a:srgbClr val="2A9D8F"/>
                </a:solidFill>
                <a:latin typeface="Noto Sans" pitchFamily="34" charset="0"/>
                <a:ea typeface="Noto Sans" pitchFamily="34" charset="-122"/>
                <a:cs typeface="Noto Sans" pitchFamily="34" charset="-120"/>
              </a:rPr>
              <a:t>Implementation Workflow </a:t>
            </a:r>
            <a:endParaRPr lang="en-US" sz="1350" dirty="0"/>
          </a:p>
        </p:txBody>
      </p:sp>
      <p:sp>
        <p:nvSpPr>
          <p:cNvPr id="37" name="Text 23"/>
          <p:cNvSpPr/>
          <p:nvPr/>
        </p:nvSpPr>
        <p:spPr>
          <a:xfrm>
            <a:off x="4857750" y="1664494"/>
            <a:ext cx="3536156" cy="385763"/>
          </a:xfrm>
          <a:prstGeom prst="rect">
            <a:avLst/>
          </a:prstGeom>
          <a:noFill/>
          <a:ln/>
        </p:spPr>
        <p:txBody>
          <a:bodyPr wrap="square" lIns="255143" tIns="0" rIns="0" bIns="0" rtlCol="0" anchor="ctr">
            <a:spAutoFit/>
          </a:bodyPr>
          <a:lstStyle/>
          <a:p>
            <a:pPr algn="l" indent="0" marL="0">
              <a:buNone/>
            </a:pPr>
            <a:r>
              <a:rPr lang="en-US" sz="942" dirty="0">
                <a:solidFill>
                  <a:srgbClr val="1A365D"/>
                </a:solidFill>
                <a:latin typeface="Noto Sans" pitchFamily="34" charset="0"/>
                <a:ea typeface="Noto Sans" pitchFamily="34" charset="-122"/>
                <a:cs typeface="Noto Sans" pitchFamily="34" charset="-120"/>
              </a:rPr>
              <a:t>Set up project structure with agent modules and MCP protocol</a:t>
            </a:r>
            <a:endParaRPr lang="en-US" sz="942" dirty="0"/>
          </a:p>
        </p:txBody>
      </p:sp>
      <p:sp>
        <p:nvSpPr>
          <p:cNvPr id="38" name="Text 24"/>
          <p:cNvSpPr/>
          <p:nvPr/>
        </p:nvSpPr>
        <p:spPr>
          <a:xfrm>
            <a:off x="4857750" y="2157413"/>
            <a:ext cx="3536156" cy="385763"/>
          </a:xfrm>
          <a:prstGeom prst="rect">
            <a:avLst/>
          </a:prstGeom>
          <a:noFill/>
          <a:ln/>
        </p:spPr>
        <p:txBody>
          <a:bodyPr wrap="square" lIns="255143" tIns="0" rIns="0" bIns="0" rtlCol="0" anchor="ctr">
            <a:spAutoFit/>
          </a:bodyPr>
          <a:lstStyle/>
          <a:p>
            <a:pPr algn="l" indent="0" marL="0">
              <a:buNone/>
            </a:pPr>
            <a:r>
              <a:rPr lang="en-US" sz="942" dirty="0">
                <a:solidFill>
                  <a:srgbClr val="1A365D"/>
                </a:solidFill>
                <a:latin typeface="Noto Sans" pitchFamily="34" charset="0"/>
                <a:ea typeface="Noto Sans" pitchFamily="34" charset="-122"/>
                <a:cs typeface="Noto Sans" pitchFamily="34" charset="-120"/>
              </a:rPr>
              <a:t>Implement document parsers for each supported format</a:t>
            </a:r>
            <a:endParaRPr lang="en-US" sz="942" dirty="0"/>
          </a:p>
        </p:txBody>
      </p:sp>
      <p:sp>
        <p:nvSpPr>
          <p:cNvPr id="39" name="Text 25"/>
          <p:cNvSpPr/>
          <p:nvPr/>
        </p:nvSpPr>
        <p:spPr>
          <a:xfrm>
            <a:off x="4857750" y="2650331"/>
            <a:ext cx="3536156" cy="192881"/>
          </a:xfrm>
          <a:prstGeom prst="rect">
            <a:avLst/>
          </a:prstGeom>
          <a:noFill/>
          <a:ln/>
        </p:spPr>
        <p:txBody>
          <a:bodyPr wrap="none" lIns="255143" tIns="0" rIns="0" bIns="0" rtlCol="0" anchor="ctr">
            <a:spAutoFit/>
          </a:bodyPr>
          <a:lstStyle/>
          <a:p>
            <a:pPr algn="l" indent="0" marL="0">
              <a:buNone/>
            </a:pPr>
            <a:r>
              <a:rPr lang="en-US" sz="942" dirty="0">
                <a:solidFill>
                  <a:srgbClr val="1A365D"/>
                </a:solidFill>
                <a:latin typeface="Noto Sans" pitchFamily="34" charset="0"/>
                <a:ea typeface="Noto Sans" pitchFamily="34" charset="-122"/>
                <a:cs typeface="Noto Sans" pitchFamily="34" charset="-120"/>
              </a:rPr>
              <a:t>Create vector store with FAISS for efficient retrieval</a:t>
            </a:r>
            <a:endParaRPr lang="en-US" sz="942" dirty="0"/>
          </a:p>
        </p:txBody>
      </p:sp>
      <p:sp>
        <p:nvSpPr>
          <p:cNvPr id="40" name="Text 26"/>
          <p:cNvSpPr/>
          <p:nvPr/>
        </p:nvSpPr>
        <p:spPr>
          <a:xfrm>
            <a:off x="4857750" y="2950369"/>
            <a:ext cx="3536156" cy="385763"/>
          </a:xfrm>
          <a:prstGeom prst="rect">
            <a:avLst/>
          </a:prstGeom>
          <a:noFill/>
          <a:ln/>
        </p:spPr>
        <p:txBody>
          <a:bodyPr wrap="square" lIns="255143" tIns="0" rIns="0" bIns="0" rtlCol="0" anchor="ctr">
            <a:spAutoFit/>
          </a:bodyPr>
          <a:lstStyle/>
          <a:p>
            <a:pPr algn="l" indent="0" marL="0">
              <a:buNone/>
            </a:pPr>
            <a:r>
              <a:rPr lang="en-US" sz="942" dirty="0">
                <a:solidFill>
                  <a:srgbClr val="1A365D"/>
                </a:solidFill>
                <a:latin typeface="Noto Sans" pitchFamily="34" charset="0"/>
                <a:ea typeface="Noto Sans" pitchFamily="34" charset="-122"/>
                <a:cs typeface="Noto Sans" pitchFamily="34" charset="-120"/>
              </a:rPr>
              <a:t>Develop agent communication using MCP context objects</a:t>
            </a:r>
            <a:endParaRPr lang="en-US" sz="942" dirty="0"/>
          </a:p>
        </p:txBody>
      </p:sp>
      <p:sp>
        <p:nvSpPr>
          <p:cNvPr id="41" name="Text 27"/>
          <p:cNvSpPr/>
          <p:nvPr/>
        </p:nvSpPr>
        <p:spPr>
          <a:xfrm>
            <a:off x="4857750" y="3443288"/>
            <a:ext cx="3536156" cy="192881"/>
          </a:xfrm>
          <a:prstGeom prst="rect">
            <a:avLst/>
          </a:prstGeom>
          <a:noFill/>
          <a:ln/>
        </p:spPr>
        <p:txBody>
          <a:bodyPr wrap="none" lIns="255143" tIns="0" rIns="0" bIns="0" rtlCol="0" anchor="ctr">
            <a:spAutoFit/>
          </a:bodyPr>
          <a:lstStyle/>
          <a:p>
            <a:pPr algn="l" indent="0" marL="0">
              <a:buNone/>
            </a:pPr>
            <a:r>
              <a:rPr lang="en-US" sz="942" dirty="0">
                <a:solidFill>
                  <a:srgbClr val="1A365D"/>
                </a:solidFill>
                <a:latin typeface="Noto Sans" pitchFamily="34" charset="0"/>
                <a:ea typeface="Noto Sans" pitchFamily="34" charset="-122"/>
                <a:cs typeface="Noto Sans" pitchFamily="34" charset="-120"/>
              </a:rPr>
              <a:t>Build FastAPI endpoints for document upload and chat</a:t>
            </a:r>
            <a:endParaRPr lang="en-US" sz="942" dirty="0"/>
          </a:p>
        </p:txBody>
      </p:sp>
      <p:sp>
        <p:nvSpPr>
          <p:cNvPr id="42" name="Text 28"/>
          <p:cNvSpPr/>
          <p:nvPr/>
        </p:nvSpPr>
        <p:spPr>
          <a:xfrm>
            <a:off x="4857750" y="3743325"/>
            <a:ext cx="3536156" cy="385763"/>
          </a:xfrm>
          <a:prstGeom prst="rect">
            <a:avLst/>
          </a:prstGeom>
          <a:noFill/>
          <a:ln/>
        </p:spPr>
        <p:txBody>
          <a:bodyPr wrap="square" lIns="255143" tIns="0" rIns="0" bIns="0" rtlCol="0" anchor="ctr">
            <a:spAutoFit/>
          </a:bodyPr>
          <a:lstStyle/>
          <a:p>
            <a:pPr algn="l" indent="0" marL="0">
              <a:buNone/>
            </a:pPr>
            <a:r>
              <a:rPr lang="en-US" sz="942" dirty="0">
                <a:solidFill>
                  <a:srgbClr val="1A365D"/>
                </a:solidFill>
                <a:latin typeface="Noto Sans" pitchFamily="34" charset="0"/>
                <a:ea typeface="Noto Sans" pitchFamily="34" charset="-122"/>
                <a:cs typeface="Noto Sans" pitchFamily="34" charset="-120"/>
              </a:rPr>
              <a:t>Implement frontend interface with document upload and chat UI</a:t>
            </a:r>
            <a:endParaRPr lang="en-US" sz="942" dirty="0"/>
          </a:p>
        </p:txBody>
      </p:sp>
      <p:sp>
        <p:nvSpPr>
          <p:cNvPr id="43" name="Text 29"/>
          <p:cNvSpPr/>
          <p:nvPr/>
        </p:nvSpPr>
        <p:spPr>
          <a:xfrm>
            <a:off x="285750" y="4686300"/>
            <a:ext cx="111752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Agentic RAG Chatbot</a:t>
            </a:r>
            <a:endParaRPr lang="en-US" sz="837" dirty="0"/>
          </a:p>
        </p:txBody>
      </p:sp>
      <p:sp>
        <p:nvSpPr>
          <p:cNvPr id="44" name="Text 30"/>
          <p:cNvSpPr/>
          <p:nvPr/>
        </p:nvSpPr>
        <p:spPr>
          <a:xfrm>
            <a:off x="8792868" y="4686300"/>
            <a:ext cx="6538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7</a:t>
            </a:r>
            <a:endParaRPr lang="en-US" sz="83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86400"/>
          </a:xfrm>
          <a:prstGeom prst="rect">
            <a:avLst/>
          </a:prstGeom>
        </p:spPr>
      </p:pic>
      <p:sp>
        <p:nvSpPr>
          <p:cNvPr id="3" name="Text 0"/>
          <p:cNvSpPr/>
          <p:nvPr/>
        </p:nvSpPr>
        <p:spPr>
          <a:xfrm>
            <a:off x="285750" y="285750"/>
            <a:ext cx="2218916" cy="485775"/>
          </a:xfrm>
          <a:prstGeom prst="rect">
            <a:avLst/>
          </a:prstGeom>
          <a:noFill/>
          <a:ln/>
        </p:spPr>
        <p:txBody>
          <a:bodyPr wrap="none" lIns="0" tIns="0" rIns="0" bIns="85090" rtlCol="0" anchor="ctr">
            <a:spAutoFit/>
          </a:bodyPr>
          <a:lstStyle/>
          <a:p>
            <a:pPr indent="0" marL="0">
              <a:buNone/>
            </a:pPr>
            <a:r>
              <a:rPr lang="en-US" sz="2025" b="1" dirty="0">
                <a:solidFill>
                  <a:srgbClr val="1A365D"/>
                </a:solidFill>
                <a:latin typeface="Noto Sans" pitchFamily="34" charset="0"/>
                <a:ea typeface="Noto Sans" pitchFamily="34" charset="-122"/>
                <a:cs typeface="Noto Sans" pitchFamily="34" charset="-120"/>
              </a:rPr>
              <a:t>Challenges Faced</a:t>
            </a:r>
            <a:endParaRPr lang="en-US" sz="2025" dirty="0"/>
          </a:p>
        </p:txBody>
      </p:sp>
      <p:sp>
        <p:nvSpPr>
          <p:cNvPr id="4" name="Shape 1"/>
          <p:cNvSpPr/>
          <p:nvPr/>
        </p:nvSpPr>
        <p:spPr>
          <a:xfrm>
            <a:off x="571500" y="1028700"/>
            <a:ext cx="3893344" cy="1771650"/>
          </a:xfrm>
          <a:prstGeom prst="rect">
            <a:avLst/>
          </a:prstGeom>
          <a:solidFill>
            <a:srgbClr val="FFFFFF"/>
          </a:solidFill>
          <a:ln/>
        </p:spPr>
      </p:sp>
      <p:pic>
        <p:nvPicPr>
          <p:cNvPr id="5" name="Image 1" descr="preencoded.png">    </p:cNvPr>
          <p:cNvPicPr>
            <a:picLocks noChangeAspect="1"/>
          </p:cNvPicPr>
          <p:nvPr/>
        </p:nvPicPr>
        <p:blipFill>
          <a:blip r:embed="rId2"/>
          <a:stretch>
            <a:fillRect/>
          </a:stretch>
        </p:blipFill>
        <p:spPr>
          <a:xfrm>
            <a:off x="750094" y="1239441"/>
            <a:ext cx="128588" cy="171450"/>
          </a:xfrm>
          <a:prstGeom prst="rect">
            <a:avLst/>
          </a:prstGeom>
        </p:spPr>
      </p:pic>
      <p:sp>
        <p:nvSpPr>
          <p:cNvPr id="6" name="Text 2"/>
          <p:cNvSpPr/>
          <p:nvPr/>
        </p:nvSpPr>
        <p:spPr>
          <a:xfrm>
            <a:off x="964406" y="1207294"/>
            <a:ext cx="2420001" cy="235744"/>
          </a:xfrm>
          <a:prstGeom prst="rect">
            <a:avLst/>
          </a:prstGeom>
          <a:noFill/>
          <a:ln/>
        </p:spPr>
        <p:txBody>
          <a:bodyPr wrap="none" lIns="0" tIns="0" rIns="0" bIns="0" rtlCol="0" anchor="ctr">
            <a:spAutoFit/>
          </a:bodyPr>
          <a:lstStyle/>
          <a:p>
            <a:pPr indent="0" marL="0">
              <a:buNone/>
            </a:pPr>
            <a:r>
              <a:rPr lang="en-US" sz="1238" b="1" dirty="0">
                <a:solidFill>
                  <a:srgbClr val="1A365D"/>
                </a:solidFill>
                <a:latin typeface="Noto Sans" pitchFamily="34" charset="0"/>
                <a:ea typeface="Noto Sans" pitchFamily="34" charset="-122"/>
                <a:cs typeface="Noto Sans" pitchFamily="34" charset="-120"/>
              </a:rPr>
              <a:t>Multi-Format Document Parsing </a:t>
            </a:r>
            <a:endParaRPr lang="en-US" sz="1238" dirty="0"/>
          </a:p>
        </p:txBody>
      </p:sp>
      <p:sp>
        <p:nvSpPr>
          <p:cNvPr id="7" name="Text 3"/>
          <p:cNvSpPr/>
          <p:nvPr/>
        </p:nvSpPr>
        <p:spPr>
          <a:xfrm>
            <a:off x="750094" y="1550194"/>
            <a:ext cx="3536156" cy="578644"/>
          </a:xfrm>
          <a:prstGeom prst="rect">
            <a:avLst/>
          </a:prstGeom>
          <a:noFill/>
          <a:ln/>
        </p:spPr>
        <p:txBody>
          <a:bodyPr wrap="square" lIns="0" tIns="0" rIns="0" bIns="0" rtlCol="0" anchor="ctr">
            <a:spAutoFit/>
          </a:bodyPr>
          <a:lstStyle/>
          <a:p>
            <a:pPr indent="0" marL="0">
              <a:buNone/>
            </a:pPr>
            <a:r>
              <a:rPr lang="en-US" sz="942" dirty="0">
                <a:solidFill>
                  <a:srgbClr val="1A365D"/>
                </a:solidFill>
                <a:latin typeface="Noto Sans" pitchFamily="34" charset="0"/>
                <a:ea typeface="Noto Sans" pitchFamily="34" charset="-122"/>
                <a:cs typeface="Noto Sans" pitchFamily="34" charset="-120"/>
              </a:rPr>
              <a:t> Handling diverse document formats (PDF, PPTX, CSV, DOCX, TXT/MD) required different parsing strategies and libraries, with varying text extraction quality. </a:t>
            </a:r>
            <a:endParaRPr lang="en-US" sz="942" dirty="0"/>
          </a:p>
        </p:txBody>
      </p:sp>
      <p:sp>
        <p:nvSpPr>
          <p:cNvPr id="8" name="Text 4"/>
          <p:cNvSpPr/>
          <p:nvPr/>
        </p:nvSpPr>
        <p:spPr>
          <a:xfrm>
            <a:off x="750094" y="2235994"/>
            <a:ext cx="3536156" cy="385763"/>
          </a:xfrm>
          <a:prstGeom prst="rect">
            <a:avLst/>
          </a:prstGeom>
          <a:noFill/>
          <a:ln/>
        </p:spPr>
        <p:txBody>
          <a:bodyPr wrap="square" lIns="0" tIns="0" rIns="0" bIns="0" rtlCol="0" anchor="ctr">
            <a:spAutoFit/>
          </a:bodyPr>
          <a:lstStyle/>
          <a:p>
            <a:pPr indent="0" marL="0">
              <a:buNone/>
            </a:pPr>
            <a:r>
              <a:rPr lang="en-US" sz="942" b="1" dirty="0">
                <a:solidFill>
                  <a:srgbClr val="2A9D8F"/>
                </a:solidFill>
                <a:latin typeface="Noto Sans" pitchFamily="34" charset="0"/>
                <a:ea typeface="Noto Sans" pitchFamily="34" charset="-122"/>
                <a:cs typeface="Noto Sans" pitchFamily="34" charset="-120"/>
              </a:rPr>
              <a:t> Solution: Created specialized parsers for each format with consistent output structure. </a:t>
            </a:r>
            <a:endParaRPr lang="en-US" sz="942" dirty="0"/>
          </a:p>
        </p:txBody>
      </p:sp>
      <p:sp>
        <p:nvSpPr>
          <p:cNvPr id="9" name="Shape 5"/>
          <p:cNvSpPr/>
          <p:nvPr/>
        </p:nvSpPr>
        <p:spPr>
          <a:xfrm>
            <a:off x="4679156" y="1028700"/>
            <a:ext cx="3893344" cy="1771650"/>
          </a:xfrm>
          <a:prstGeom prst="rect">
            <a:avLst/>
          </a:prstGeom>
          <a:solidFill>
            <a:srgbClr val="FFFFFF"/>
          </a:solidFill>
          <a:ln/>
        </p:spPr>
      </p:sp>
      <p:pic>
        <p:nvPicPr>
          <p:cNvPr id="10" name="Image 2" descr="preencoded.png">    </p:cNvPr>
          <p:cNvPicPr>
            <a:picLocks noChangeAspect="1"/>
          </p:cNvPicPr>
          <p:nvPr/>
        </p:nvPicPr>
        <p:blipFill>
          <a:blip r:embed="rId3"/>
          <a:stretch>
            <a:fillRect/>
          </a:stretch>
        </p:blipFill>
        <p:spPr>
          <a:xfrm>
            <a:off x="4857750" y="1239441"/>
            <a:ext cx="192881" cy="171450"/>
          </a:xfrm>
          <a:prstGeom prst="rect">
            <a:avLst/>
          </a:prstGeom>
        </p:spPr>
      </p:pic>
      <p:sp>
        <p:nvSpPr>
          <p:cNvPr id="11" name="Text 6"/>
          <p:cNvSpPr/>
          <p:nvPr/>
        </p:nvSpPr>
        <p:spPr>
          <a:xfrm>
            <a:off x="5136356" y="1207294"/>
            <a:ext cx="2357131" cy="235744"/>
          </a:xfrm>
          <a:prstGeom prst="rect">
            <a:avLst/>
          </a:prstGeom>
          <a:noFill/>
          <a:ln/>
        </p:spPr>
        <p:txBody>
          <a:bodyPr wrap="none" lIns="0" tIns="0" rIns="0" bIns="0" rtlCol="0" anchor="ctr">
            <a:spAutoFit/>
          </a:bodyPr>
          <a:lstStyle/>
          <a:p>
            <a:pPr indent="0" marL="0">
              <a:buNone/>
            </a:pPr>
            <a:r>
              <a:rPr lang="en-US" sz="1238" b="1" dirty="0">
                <a:solidFill>
                  <a:srgbClr val="1A365D"/>
                </a:solidFill>
                <a:latin typeface="Noto Sans" pitchFamily="34" charset="0"/>
                <a:ea typeface="Noto Sans" pitchFamily="34" charset="-122"/>
                <a:cs typeface="Noto Sans" pitchFamily="34" charset="-120"/>
              </a:rPr>
              <a:t>Agent Communication Protocol </a:t>
            </a:r>
            <a:endParaRPr lang="en-US" sz="1238" dirty="0"/>
          </a:p>
        </p:txBody>
      </p:sp>
      <p:sp>
        <p:nvSpPr>
          <p:cNvPr id="12" name="Text 7"/>
          <p:cNvSpPr/>
          <p:nvPr/>
        </p:nvSpPr>
        <p:spPr>
          <a:xfrm>
            <a:off x="4857750" y="1550194"/>
            <a:ext cx="3536156" cy="578644"/>
          </a:xfrm>
          <a:prstGeom prst="rect">
            <a:avLst/>
          </a:prstGeom>
          <a:noFill/>
          <a:ln/>
        </p:spPr>
        <p:txBody>
          <a:bodyPr wrap="square" lIns="0" tIns="0" rIns="0" bIns="0" rtlCol="0" anchor="ctr">
            <a:spAutoFit/>
          </a:bodyPr>
          <a:lstStyle/>
          <a:p>
            <a:pPr indent="0" marL="0">
              <a:buNone/>
            </a:pPr>
            <a:r>
              <a:rPr lang="en-US" sz="942" dirty="0">
                <a:solidFill>
                  <a:srgbClr val="1A365D"/>
                </a:solidFill>
                <a:latin typeface="Noto Sans" pitchFamily="34" charset="0"/>
                <a:ea typeface="Noto Sans" pitchFamily="34" charset="-122"/>
                <a:cs typeface="Noto Sans" pitchFamily="34" charset="-120"/>
              </a:rPr>
              <a:t> Implementing Model Context Protocol (MCP) required careful design to ensure proper message passing and state management between agents. </a:t>
            </a:r>
            <a:endParaRPr lang="en-US" sz="942" dirty="0"/>
          </a:p>
        </p:txBody>
      </p:sp>
      <p:sp>
        <p:nvSpPr>
          <p:cNvPr id="13" name="Text 8"/>
          <p:cNvSpPr/>
          <p:nvPr/>
        </p:nvSpPr>
        <p:spPr>
          <a:xfrm>
            <a:off x="4857750" y="2235994"/>
            <a:ext cx="3536156" cy="385763"/>
          </a:xfrm>
          <a:prstGeom prst="rect">
            <a:avLst/>
          </a:prstGeom>
          <a:noFill/>
          <a:ln/>
        </p:spPr>
        <p:txBody>
          <a:bodyPr wrap="square" lIns="0" tIns="0" rIns="0" bIns="0" rtlCol="0" anchor="ctr">
            <a:spAutoFit/>
          </a:bodyPr>
          <a:lstStyle/>
          <a:p>
            <a:pPr indent="0" marL="0">
              <a:buNone/>
            </a:pPr>
            <a:r>
              <a:rPr lang="en-US" sz="942" b="1" dirty="0">
                <a:solidFill>
                  <a:srgbClr val="2A9D8F"/>
                </a:solidFill>
                <a:latin typeface="Noto Sans" pitchFamily="34" charset="0"/>
                <a:ea typeface="Noto Sans" pitchFamily="34" charset="-122"/>
                <a:cs typeface="Noto Sans" pitchFamily="34" charset="-120"/>
              </a:rPr>
              <a:t> Solution: Developed standardized JSON schema with validation for all inter-agent communications. </a:t>
            </a:r>
            <a:endParaRPr lang="en-US" sz="942" dirty="0"/>
          </a:p>
        </p:txBody>
      </p:sp>
      <p:sp>
        <p:nvSpPr>
          <p:cNvPr id="14" name="Shape 9"/>
          <p:cNvSpPr/>
          <p:nvPr/>
        </p:nvSpPr>
        <p:spPr>
          <a:xfrm>
            <a:off x="571500" y="3014663"/>
            <a:ext cx="3893344" cy="1771650"/>
          </a:xfrm>
          <a:prstGeom prst="rect">
            <a:avLst/>
          </a:prstGeom>
          <a:solidFill>
            <a:srgbClr val="FFFFFF"/>
          </a:solidFill>
          <a:ln/>
        </p:spPr>
      </p:sp>
      <p:pic>
        <p:nvPicPr>
          <p:cNvPr id="15" name="Image 3" descr="preencoded.png">    </p:cNvPr>
          <p:cNvPicPr>
            <a:picLocks noChangeAspect="1"/>
          </p:cNvPicPr>
          <p:nvPr/>
        </p:nvPicPr>
        <p:blipFill>
          <a:blip r:embed="rId4"/>
          <a:stretch>
            <a:fillRect/>
          </a:stretch>
        </p:blipFill>
        <p:spPr>
          <a:xfrm>
            <a:off x="750094" y="3225403"/>
            <a:ext cx="171450" cy="171450"/>
          </a:xfrm>
          <a:prstGeom prst="rect">
            <a:avLst/>
          </a:prstGeom>
        </p:spPr>
      </p:pic>
      <p:sp>
        <p:nvSpPr>
          <p:cNvPr id="16" name="Text 10"/>
          <p:cNvSpPr/>
          <p:nvPr/>
        </p:nvSpPr>
        <p:spPr>
          <a:xfrm>
            <a:off x="1007269" y="3193256"/>
            <a:ext cx="2107406" cy="235744"/>
          </a:xfrm>
          <a:prstGeom prst="rect">
            <a:avLst/>
          </a:prstGeom>
          <a:noFill/>
          <a:ln/>
        </p:spPr>
        <p:txBody>
          <a:bodyPr wrap="none" lIns="0" tIns="0" rIns="0" bIns="0" rtlCol="0" anchor="ctr">
            <a:spAutoFit/>
          </a:bodyPr>
          <a:lstStyle/>
          <a:p>
            <a:pPr indent="0" marL="0">
              <a:buNone/>
            </a:pPr>
            <a:r>
              <a:rPr lang="en-US" sz="1238" b="1" dirty="0">
                <a:solidFill>
                  <a:srgbClr val="1A365D"/>
                </a:solidFill>
                <a:latin typeface="Noto Sans" pitchFamily="34" charset="0"/>
                <a:ea typeface="Noto Sans" pitchFamily="34" charset="-122"/>
                <a:cs typeface="Noto Sans" pitchFamily="34" charset="-120"/>
              </a:rPr>
              <a:t>Semantic Retrieval Accuracy </a:t>
            </a:r>
            <a:endParaRPr lang="en-US" sz="1238" dirty="0"/>
          </a:p>
        </p:txBody>
      </p:sp>
      <p:sp>
        <p:nvSpPr>
          <p:cNvPr id="17" name="Text 11"/>
          <p:cNvSpPr/>
          <p:nvPr/>
        </p:nvSpPr>
        <p:spPr>
          <a:xfrm>
            <a:off x="750094" y="3536156"/>
            <a:ext cx="3536156" cy="578644"/>
          </a:xfrm>
          <a:prstGeom prst="rect">
            <a:avLst/>
          </a:prstGeom>
          <a:noFill/>
          <a:ln/>
        </p:spPr>
        <p:txBody>
          <a:bodyPr wrap="square" lIns="0" tIns="0" rIns="0" bIns="0" rtlCol="0" anchor="ctr">
            <a:spAutoFit/>
          </a:bodyPr>
          <a:lstStyle/>
          <a:p>
            <a:pPr indent="0" marL="0">
              <a:buNone/>
            </a:pPr>
            <a:r>
              <a:rPr lang="en-US" sz="942" dirty="0">
                <a:solidFill>
                  <a:srgbClr val="1A365D"/>
                </a:solidFill>
                <a:latin typeface="Noto Sans" pitchFamily="34" charset="0"/>
                <a:ea typeface="Noto Sans" pitchFamily="34" charset="-122"/>
                <a:cs typeface="Noto Sans" pitchFamily="34" charset="-120"/>
              </a:rPr>
              <a:t> Achieving high-quality semantic search results across different document types and content structures proved challenging. </a:t>
            </a:r>
            <a:endParaRPr lang="en-US" sz="942" dirty="0"/>
          </a:p>
        </p:txBody>
      </p:sp>
      <p:sp>
        <p:nvSpPr>
          <p:cNvPr id="18" name="Text 12"/>
          <p:cNvSpPr/>
          <p:nvPr/>
        </p:nvSpPr>
        <p:spPr>
          <a:xfrm>
            <a:off x="750094" y="4221956"/>
            <a:ext cx="3536156" cy="385763"/>
          </a:xfrm>
          <a:prstGeom prst="rect">
            <a:avLst/>
          </a:prstGeom>
          <a:noFill/>
          <a:ln/>
        </p:spPr>
        <p:txBody>
          <a:bodyPr wrap="square" lIns="0" tIns="0" rIns="0" bIns="0" rtlCol="0" anchor="ctr">
            <a:spAutoFit/>
          </a:bodyPr>
          <a:lstStyle/>
          <a:p>
            <a:pPr indent="0" marL="0">
              <a:buNone/>
            </a:pPr>
            <a:r>
              <a:rPr lang="en-US" sz="942" b="1" dirty="0">
                <a:solidFill>
                  <a:srgbClr val="2A9D8F"/>
                </a:solidFill>
                <a:latin typeface="Noto Sans" pitchFamily="34" charset="0"/>
                <a:ea typeface="Noto Sans" pitchFamily="34" charset="-122"/>
                <a:cs typeface="Noto Sans" pitchFamily="34" charset="-120"/>
              </a:rPr>
              <a:t> Solution: Implemented chunking strategies optimized for each document type and fine-tuned embedding models. </a:t>
            </a:r>
            <a:endParaRPr lang="en-US" sz="942" dirty="0"/>
          </a:p>
        </p:txBody>
      </p:sp>
      <p:sp>
        <p:nvSpPr>
          <p:cNvPr id="19" name="Shape 13"/>
          <p:cNvSpPr/>
          <p:nvPr/>
        </p:nvSpPr>
        <p:spPr>
          <a:xfrm>
            <a:off x="4679156" y="3014663"/>
            <a:ext cx="3893344" cy="1771650"/>
          </a:xfrm>
          <a:prstGeom prst="rect">
            <a:avLst/>
          </a:prstGeom>
          <a:solidFill>
            <a:srgbClr val="FFFFFF"/>
          </a:solidFill>
          <a:ln/>
        </p:spPr>
      </p:sp>
      <p:pic>
        <p:nvPicPr>
          <p:cNvPr id="20" name="Image 4" descr="preencoded.png">    </p:cNvPr>
          <p:cNvPicPr>
            <a:picLocks noChangeAspect="1"/>
          </p:cNvPicPr>
          <p:nvPr/>
        </p:nvPicPr>
        <p:blipFill>
          <a:blip r:embed="rId5"/>
          <a:stretch>
            <a:fillRect/>
          </a:stretch>
        </p:blipFill>
        <p:spPr>
          <a:xfrm>
            <a:off x="4857750" y="3225403"/>
            <a:ext cx="192881" cy="171450"/>
          </a:xfrm>
          <a:prstGeom prst="rect">
            <a:avLst/>
          </a:prstGeom>
        </p:spPr>
      </p:pic>
      <p:sp>
        <p:nvSpPr>
          <p:cNvPr id="21" name="Text 14"/>
          <p:cNvSpPr/>
          <p:nvPr/>
        </p:nvSpPr>
        <p:spPr>
          <a:xfrm>
            <a:off x="5136356" y="3193256"/>
            <a:ext cx="1562221" cy="235744"/>
          </a:xfrm>
          <a:prstGeom prst="rect">
            <a:avLst/>
          </a:prstGeom>
          <a:noFill/>
          <a:ln/>
        </p:spPr>
        <p:txBody>
          <a:bodyPr wrap="none" lIns="0" tIns="0" rIns="0" bIns="0" rtlCol="0" anchor="ctr">
            <a:spAutoFit/>
          </a:bodyPr>
          <a:lstStyle/>
          <a:p>
            <a:pPr indent="0" marL="0">
              <a:buNone/>
            </a:pPr>
            <a:r>
              <a:rPr lang="en-US" sz="1238" b="1" dirty="0">
                <a:solidFill>
                  <a:srgbClr val="1A365D"/>
                </a:solidFill>
                <a:latin typeface="Noto Sans" pitchFamily="34" charset="0"/>
                <a:ea typeface="Noto Sans" pitchFamily="34" charset="-122"/>
                <a:cs typeface="Noto Sans" pitchFamily="34" charset="-120"/>
              </a:rPr>
              <a:t>System Performance </a:t>
            </a:r>
            <a:endParaRPr lang="en-US" sz="1238" dirty="0"/>
          </a:p>
        </p:txBody>
      </p:sp>
      <p:sp>
        <p:nvSpPr>
          <p:cNvPr id="22" name="Text 15"/>
          <p:cNvSpPr/>
          <p:nvPr/>
        </p:nvSpPr>
        <p:spPr>
          <a:xfrm>
            <a:off x="4857750" y="3536156"/>
            <a:ext cx="3536156" cy="578644"/>
          </a:xfrm>
          <a:prstGeom prst="rect">
            <a:avLst/>
          </a:prstGeom>
          <a:noFill/>
          <a:ln/>
        </p:spPr>
        <p:txBody>
          <a:bodyPr wrap="square" lIns="0" tIns="0" rIns="0" bIns="0" rtlCol="0" anchor="ctr">
            <a:spAutoFit/>
          </a:bodyPr>
          <a:lstStyle/>
          <a:p>
            <a:pPr indent="0" marL="0">
              <a:buNone/>
            </a:pPr>
            <a:r>
              <a:rPr lang="en-US" sz="942" dirty="0">
                <a:solidFill>
                  <a:srgbClr val="1A365D"/>
                </a:solidFill>
                <a:latin typeface="Noto Sans" pitchFamily="34" charset="0"/>
                <a:ea typeface="Noto Sans" pitchFamily="34" charset="-122"/>
                <a:cs typeface="Noto Sans" pitchFamily="34" charset="-120"/>
              </a:rPr>
              <a:t> Processing large documents and maintaining low latency for user interactions required performance optimization. </a:t>
            </a:r>
            <a:endParaRPr lang="en-US" sz="942" dirty="0"/>
          </a:p>
        </p:txBody>
      </p:sp>
      <p:sp>
        <p:nvSpPr>
          <p:cNvPr id="23" name="Text 16"/>
          <p:cNvSpPr/>
          <p:nvPr/>
        </p:nvSpPr>
        <p:spPr>
          <a:xfrm>
            <a:off x="4857750" y="4221956"/>
            <a:ext cx="3536156" cy="385763"/>
          </a:xfrm>
          <a:prstGeom prst="rect">
            <a:avLst/>
          </a:prstGeom>
          <a:noFill/>
          <a:ln/>
        </p:spPr>
        <p:txBody>
          <a:bodyPr wrap="square" lIns="0" tIns="0" rIns="0" bIns="0" rtlCol="0" anchor="ctr">
            <a:spAutoFit/>
          </a:bodyPr>
          <a:lstStyle/>
          <a:p>
            <a:pPr indent="0" marL="0">
              <a:buNone/>
            </a:pPr>
            <a:r>
              <a:rPr lang="en-US" sz="942" b="1" dirty="0">
                <a:solidFill>
                  <a:srgbClr val="2A9D8F"/>
                </a:solidFill>
                <a:latin typeface="Noto Sans" pitchFamily="34" charset="0"/>
                <a:ea typeface="Noto Sans" pitchFamily="34" charset="-122"/>
                <a:cs typeface="Noto Sans" pitchFamily="34" charset="-120"/>
              </a:rPr>
              <a:t> Solution: Implemented asynchronous processing, caching mechanisms, and optimized vector store queries. </a:t>
            </a:r>
            <a:endParaRPr lang="en-US" sz="942" dirty="0"/>
          </a:p>
        </p:txBody>
      </p:sp>
      <p:sp>
        <p:nvSpPr>
          <p:cNvPr id="24" name="Text 17"/>
          <p:cNvSpPr/>
          <p:nvPr/>
        </p:nvSpPr>
        <p:spPr>
          <a:xfrm>
            <a:off x="285750" y="5000625"/>
            <a:ext cx="111752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Agentic RAG Chatbot</a:t>
            </a:r>
            <a:endParaRPr lang="en-US" sz="837" dirty="0"/>
          </a:p>
        </p:txBody>
      </p:sp>
      <p:sp>
        <p:nvSpPr>
          <p:cNvPr id="25" name="Text 18"/>
          <p:cNvSpPr/>
          <p:nvPr/>
        </p:nvSpPr>
        <p:spPr>
          <a:xfrm>
            <a:off x="8792868" y="5000625"/>
            <a:ext cx="6538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8</a:t>
            </a:r>
            <a:endParaRPr lang="en-US" sz="83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50756"/>
          </a:xfrm>
          <a:prstGeom prst="rect">
            <a:avLst/>
          </a:prstGeom>
        </p:spPr>
      </p:pic>
      <p:sp>
        <p:nvSpPr>
          <p:cNvPr id="3" name="Text 0"/>
          <p:cNvSpPr/>
          <p:nvPr/>
        </p:nvSpPr>
        <p:spPr>
          <a:xfrm>
            <a:off x="285750" y="285750"/>
            <a:ext cx="3887986" cy="485775"/>
          </a:xfrm>
          <a:prstGeom prst="rect">
            <a:avLst/>
          </a:prstGeom>
          <a:noFill/>
          <a:ln/>
        </p:spPr>
        <p:txBody>
          <a:bodyPr wrap="none" lIns="0" tIns="0" rIns="0" bIns="85090" rtlCol="0" anchor="ctr">
            <a:spAutoFit/>
          </a:bodyPr>
          <a:lstStyle/>
          <a:p>
            <a:pPr indent="0" marL="0">
              <a:buNone/>
            </a:pPr>
            <a:r>
              <a:rPr lang="en-US" sz="2025" b="1" dirty="0">
                <a:solidFill>
                  <a:srgbClr val="1A365D"/>
                </a:solidFill>
                <a:latin typeface="Noto Sans" pitchFamily="34" charset="0"/>
                <a:ea typeface="Noto Sans" pitchFamily="34" charset="-122"/>
                <a:cs typeface="Noto Sans" pitchFamily="34" charset="-120"/>
              </a:rPr>
              <a:t>Future Scope &amp; Improvements</a:t>
            </a:r>
            <a:endParaRPr lang="en-US" sz="2025" dirty="0"/>
          </a:p>
        </p:txBody>
      </p:sp>
      <p:sp>
        <p:nvSpPr>
          <p:cNvPr id="4" name="Shape 1"/>
          <p:cNvSpPr/>
          <p:nvPr/>
        </p:nvSpPr>
        <p:spPr>
          <a:xfrm>
            <a:off x="571500" y="1028700"/>
            <a:ext cx="2524116" cy="1957388"/>
          </a:xfrm>
          <a:prstGeom prst="rect">
            <a:avLst/>
          </a:prstGeom>
          <a:solidFill>
            <a:srgbClr val="FFFFFF"/>
          </a:solidFill>
          <a:ln/>
        </p:spPr>
      </p:sp>
      <p:pic>
        <p:nvPicPr>
          <p:cNvPr id="5" name="Image 1" descr="preencoded.png">    </p:cNvPr>
          <p:cNvPicPr>
            <a:picLocks noChangeAspect="1"/>
          </p:cNvPicPr>
          <p:nvPr/>
        </p:nvPicPr>
        <p:blipFill>
          <a:blip r:embed="rId2"/>
          <a:stretch>
            <a:fillRect/>
          </a:stretch>
        </p:blipFill>
        <p:spPr>
          <a:xfrm>
            <a:off x="1619231" y="1207294"/>
            <a:ext cx="428625" cy="342900"/>
          </a:xfrm>
          <a:prstGeom prst="rect">
            <a:avLst/>
          </a:prstGeom>
        </p:spPr>
      </p:pic>
      <p:sp>
        <p:nvSpPr>
          <p:cNvPr id="6" name="Text 2"/>
          <p:cNvSpPr/>
          <p:nvPr/>
        </p:nvSpPr>
        <p:spPr>
          <a:xfrm>
            <a:off x="853567" y="1693069"/>
            <a:ext cx="1959983" cy="235744"/>
          </a:xfrm>
          <a:prstGeom prst="rect">
            <a:avLst/>
          </a:prstGeom>
          <a:noFill/>
          <a:ln/>
        </p:spPr>
        <p:txBody>
          <a:bodyPr wrap="none" lIns="0" tIns="0" rIns="0" bIns="0" rtlCol="0" anchor="ctr">
            <a:spAutoFit/>
          </a:bodyPr>
          <a:lstStyle/>
          <a:p>
            <a:pPr algn="ctr" indent="0" marL="0">
              <a:buNone/>
            </a:pPr>
            <a:r>
              <a:rPr lang="en-US" sz="1238" b="1" dirty="0">
                <a:solidFill>
                  <a:srgbClr val="1A365D"/>
                </a:solidFill>
                <a:latin typeface="Noto Sans" pitchFamily="34" charset="0"/>
                <a:ea typeface="Noto Sans" pitchFamily="34" charset="-122"/>
                <a:cs typeface="Noto Sans" pitchFamily="34" charset="-120"/>
              </a:rPr>
              <a:t>Expand Agent Capabilities</a:t>
            </a:r>
            <a:endParaRPr lang="en-US" sz="1238" dirty="0"/>
          </a:p>
        </p:txBody>
      </p:sp>
      <p:sp>
        <p:nvSpPr>
          <p:cNvPr id="7" name="Text 3"/>
          <p:cNvSpPr/>
          <p:nvPr/>
        </p:nvSpPr>
        <p:spPr>
          <a:xfrm>
            <a:off x="750094" y="2035969"/>
            <a:ext cx="2166928" cy="771525"/>
          </a:xfrm>
          <a:prstGeom prst="rect">
            <a:avLst/>
          </a:prstGeom>
          <a:noFill/>
          <a:ln/>
        </p:spPr>
        <p:txBody>
          <a:bodyPr wrap="square" lIns="0" tIns="0" rIns="0" bIns="0" rtlCol="0" anchor="ctr">
            <a:spAutoFit/>
          </a:bodyPr>
          <a:lstStyle/>
          <a:p>
            <a:pPr algn="ctr" indent="0" marL="0">
              <a:buNone/>
            </a:pPr>
            <a:r>
              <a:rPr lang="en-US" sz="942" dirty="0">
                <a:solidFill>
                  <a:srgbClr val="1A365D"/>
                </a:solidFill>
                <a:latin typeface="Noto Sans" pitchFamily="34" charset="0"/>
                <a:ea typeface="Noto Sans" pitchFamily="34" charset="-122"/>
                <a:cs typeface="Noto Sans" pitchFamily="34" charset="-120"/>
              </a:rPr>
              <a:t> Introduce new agents for summarization, sentiment analysis, and data visualization to provide more comprehensive insights. </a:t>
            </a:r>
            <a:endParaRPr lang="en-US" sz="942" dirty="0"/>
          </a:p>
        </p:txBody>
      </p:sp>
      <p:sp>
        <p:nvSpPr>
          <p:cNvPr id="8" name="Shape 4"/>
          <p:cNvSpPr/>
          <p:nvPr/>
        </p:nvSpPr>
        <p:spPr>
          <a:xfrm>
            <a:off x="3309928" y="1028700"/>
            <a:ext cx="2524116" cy="1957388"/>
          </a:xfrm>
          <a:prstGeom prst="rect">
            <a:avLst/>
          </a:prstGeom>
          <a:solidFill>
            <a:srgbClr val="FFFFFF"/>
          </a:solidFill>
          <a:ln/>
        </p:spPr>
      </p:sp>
      <p:pic>
        <p:nvPicPr>
          <p:cNvPr id="9" name="Image 2" descr="preencoded.png">    </p:cNvPr>
          <p:cNvPicPr>
            <a:picLocks noChangeAspect="1"/>
          </p:cNvPicPr>
          <p:nvPr/>
        </p:nvPicPr>
        <p:blipFill>
          <a:blip r:embed="rId3"/>
          <a:stretch>
            <a:fillRect/>
          </a:stretch>
        </p:blipFill>
        <p:spPr>
          <a:xfrm>
            <a:off x="4400522" y="1207294"/>
            <a:ext cx="342900" cy="342900"/>
          </a:xfrm>
          <a:prstGeom prst="rect">
            <a:avLst/>
          </a:prstGeom>
        </p:spPr>
      </p:pic>
      <p:sp>
        <p:nvSpPr>
          <p:cNvPr id="10" name="Text 5"/>
          <p:cNvSpPr/>
          <p:nvPr/>
        </p:nvSpPr>
        <p:spPr>
          <a:xfrm>
            <a:off x="3579661" y="1693069"/>
            <a:ext cx="1984651" cy="235744"/>
          </a:xfrm>
          <a:prstGeom prst="rect">
            <a:avLst/>
          </a:prstGeom>
          <a:noFill/>
          <a:ln/>
        </p:spPr>
        <p:txBody>
          <a:bodyPr wrap="none" lIns="0" tIns="0" rIns="0" bIns="0" rtlCol="0" anchor="ctr">
            <a:spAutoFit/>
          </a:bodyPr>
          <a:lstStyle/>
          <a:p>
            <a:pPr algn="ctr" indent="0" marL="0">
              <a:buNone/>
            </a:pPr>
            <a:r>
              <a:rPr lang="en-US" sz="1238" b="1" dirty="0">
                <a:solidFill>
                  <a:srgbClr val="1A365D"/>
                </a:solidFill>
                <a:latin typeface="Noto Sans" pitchFamily="34" charset="0"/>
                <a:ea typeface="Noto Sans" pitchFamily="34" charset="-122"/>
                <a:cs typeface="Noto Sans" pitchFamily="34" charset="-120"/>
              </a:rPr>
              <a:t>Advanced LLM Integration</a:t>
            </a:r>
            <a:endParaRPr lang="en-US" sz="1238" dirty="0"/>
          </a:p>
        </p:txBody>
      </p:sp>
      <p:sp>
        <p:nvSpPr>
          <p:cNvPr id="11" name="Text 6"/>
          <p:cNvSpPr/>
          <p:nvPr/>
        </p:nvSpPr>
        <p:spPr>
          <a:xfrm>
            <a:off x="3488522" y="2035969"/>
            <a:ext cx="2166928" cy="771525"/>
          </a:xfrm>
          <a:prstGeom prst="rect">
            <a:avLst/>
          </a:prstGeom>
          <a:noFill/>
          <a:ln/>
        </p:spPr>
        <p:txBody>
          <a:bodyPr wrap="square" lIns="0" tIns="0" rIns="0" bIns="0" rtlCol="0" anchor="ctr">
            <a:spAutoFit/>
          </a:bodyPr>
          <a:lstStyle/>
          <a:p>
            <a:pPr algn="ctr" indent="0" marL="0">
              <a:buNone/>
            </a:pPr>
            <a:r>
              <a:rPr lang="en-US" sz="942" dirty="0">
                <a:solidFill>
                  <a:srgbClr val="1A365D"/>
                </a:solidFill>
                <a:latin typeface="Noto Sans" pitchFamily="34" charset="0"/>
                <a:ea typeface="Noto Sans" pitchFamily="34" charset="-122"/>
                <a:cs typeface="Noto Sans" pitchFamily="34" charset="-120"/>
              </a:rPr>
              <a:t> Explore more powerful language models and fine-tuning techniques for domain-specific knowledge and improved accuracy. </a:t>
            </a:r>
            <a:endParaRPr lang="en-US" sz="942" dirty="0"/>
          </a:p>
        </p:txBody>
      </p:sp>
      <p:sp>
        <p:nvSpPr>
          <p:cNvPr id="12" name="Shape 7"/>
          <p:cNvSpPr/>
          <p:nvPr/>
        </p:nvSpPr>
        <p:spPr>
          <a:xfrm>
            <a:off x="6048356" y="1028700"/>
            <a:ext cx="2524144" cy="1957388"/>
          </a:xfrm>
          <a:prstGeom prst="rect">
            <a:avLst/>
          </a:prstGeom>
          <a:solidFill>
            <a:srgbClr val="FFFFFF"/>
          </a:solidFill>
          <a:ln/>
        </p:spPr>
      </p:sp>
      <p:pic>
        <p:nvPicPr>
          <p:cNvPr id="13" name="Image 3" descr="preencoded.png">    </p:cNvPr>
          <p:cNvPicPr>
            <a:picLocks noChangeAspect="1"/>
          </p:cNvPicPr>
          <p:nvPr/>
        </p:nvPicPr>
        <p:blipFill>
          <a:blip r:embed="rId4"/>
          <a:stretch>
            <a:fillRect/>
          </a:stretch>
        </p:blipFill>
        <p:spPr>
          <a:xfrm>
            <a:off x="7096116" y="1207294"/>
            <a:ext cx="428625" cy="342900"/>
          </a:xfrm>
          <a:prstGeom prst="rect">
            <a:avLst/>
          </a:prstGeom>
        </p:spPr>
      </p:pic>
      <p:sp>
        <p:nvSpPr>
          <p:cNvPr id="14" name="Text 8"/>
          <p:cNvSpPr/>
          <p:nvPr/>
        </p:nvSpPr>
        <p:spPr>
          <a:xfrm>
            <a:off x="6383220" y="1693069"/>
            <a:ext cx="1854389" cy="235744"/>
          </a:xfrm>
          <a:prstGeom prst="rect">
            <a:avLst/>
          </a:prstGeom>
          <a:noFill/>
          <a:ln/>
        </p:spPr>
        <p:txBody>
          <a:bodyPr wrap="none" lIns="0" tIns="0" rIns="0" bIns="0" rtlCol="0" anchor="ctr">
            <a:spAutoFit/>
          </a:bodyPr>
          <a:lstStyle/>
          <a:p>
            <a:pPr algn="ctr" indent="0" marL="0">
              <a:buNone/>
            </a:pPr>
            <a:r>
              <a:rPr lang="en-US" sz="1238" b="1" dirty="0">
                <a:solidFill>
                  <a:srgbClr val="1A365D"/>
                </a:solidFill>
                <a:latin typeface="Noto Sans" pitchFamily="34" charset="0"/>
                <a:ea typeface="Noto Sans" pitchFamily="34" charset="-122"/>
                <a:cs typeface="Noto Sans" pitchFamily="34" charset="-120"/>
              </a:rPr>
              <a:t>Enhanced User Interface</a:t>
            </a:r>
            <a:endParaRPr lang="en-US" sz="1238" dirty="0"/>
          </a:p>
        </p:txBody>
      </p:sp>
      <p:sp>
        <p:nvSpPr>
          <p:cNvPr id="15" name="Text 9"/>
          <p:cNvSpPr/>
          <p:nvPr/>
        </p:nvSpPr>
        <p:spPr>
          <a:xfrm>
            <a:off x="6226950" y="2035969"/>
            <a:ext cx="2166956" cy="771525"/>
          </a:xfrm>
          <a:prstGeom prst="rect">
            <a:avLst/>
          </a:prstGeom>
          <a:noFill/>
          <a:ln/>
        </p:spPr>
        <p:txBody>
          <a:bodyPr wrap="square" lIns="0" tIns="0" rIns="0" bIns="0" rtlCol="0" anchor="ctr">
            <a:spAutoFit/>
          </a:bodyPr>
          <a:lstStyle/>
          <a:p>
            <a:pPr algn="ctr" indent="0" marL="0">
              <a:buNone/>
            </a:pPr>
            <a:r>
              <a:rPr lang="en-US" sz="942" dirty="0">
                <a:solidFill>
                  <a:srgbClr val="1A365D"/>
                </a:solidFill>
                <a:latin typeface="Noto Sans" pitchFamily="34" charset="0"/>
                <a:ea typeface="Noto Sans" pitchFamily="34" charset="-122"/>
                <a:cs typeface="Noto Sans" pitchFamily="34" charset="-120"/>
              </a:rPr>
              <a:t> Add features like conversation history, user feedback mechanisms, and more interactive visualizations for a better user experience. </a:t>
            </a:r>
            <a:endParaRPr lang="en-US" sz="942" dirty="0"/>
          </a:p>
        </p:txBody>
      </p:sp>
      <p:sp>
        <p:nvSpPr>
          <p:cNvPr id="16" name="Shape 10"/>
          <p:cNvSpPr/>
          <p:nvPr/>
        </p:nvSpPr>
        <p:spPr>
          <a:xfrm>
            <a:off x="571500" y="3200400"/>
            <a:ext cx="2524116" cy="2150269"/>
          </a:xfrm>
          <a:prstGeom prst="rect">
            <a:avLst/>
          </a:prstGeom>
          <a:solidFill>
            <a:srgbClr val="FFFFFF"/>
          </a:solidFill>
          <a:ln/>
        </p:spPr>
      </p:sp>
      <p:pic>
        <p:nvPicPr>
          <p:cNvPr id="17" name="Image 4" descr="preencoded.png">    </p:cNvPr>
          <p:cNvPicPr>
            <a:picLocks noChangeAspect="1"/>
          </p:cNvPicPr>
          <p:nvPr/>
        </p:nvPicPr>
        <p:blipFill>
          <a:blip r:embed="rId5"/>
          <a:stretch>
            <a:fillRect/>
          </a:stretch>
        </p:blipFill>
        <p:spPr>
          <a:xfrm>
            <a:off x="1619231" y="3378994"/>
            <a:ext cx="428625" cy="342900"/>
          </a:xfrm>
          <a:prstGeom prst="rect">
            <a:avLst/>
          </a:prstGeom>
        </p:spPr>
      </p:pic>
      <p:sp>
        <p:nvSpPr>
          <p:cNvPr id="18" name="Text 11"/>
          <p:cNvSpPr/>
          <p:nvPr/>
        </p:nvSpPr>
        <p:spPr>
          <a:xfrm>
            <a:off x="897629" y="3864769"/>
            <a:ext cx="1871830" cy="235744"/>
          </a:xfrm>
          <a:prstGeom prst="rect">
            <a:avLst/>
          </a:prstGeom>
          <a:noFill/>
          <a:ln/>
        </p:spPr>
        <p:txBody>
          <a:bodyPr wrap="none" lIns="0" tIns="0" rIns="0" bIns="0" rtlCol="0" anchor="ctr">
            <a:spAutoFit/>
          </a:bodyPr>
          <a:lstStyle/>
          <a:p>
            <a:pPr algn="ctr" indent="0" marL="0">
              <a:buNone/>
            </a:pPr>
            <a:r>
              <a:rPr lang="en-US" sz="1238" b="1" dirty="0">
                <a:solidFill>
                  <a:srgbClr val="1A365D"/>
                </a:solidFill>
                <a:latin typeface="Noto Sans" pitchFamily="34" charset="0"/>
                <a:ea typeface="Noto Sans" pitchFamily="34" charset="-122"/>
                <a:cs typeface="Noto Sans" pitchFamily="34" charset="-120"/>
              </a:rPr>
              <a:t>Scalability &amp; Deployment</a:t>
            </a:r>
            <a:endParaRPr lang="en-US" sz="1238" dirty="0"/>
          </a:p>
        </p:txBody>
      </p:sp>
      <p:sp>
        <p:nvSpPr>
          <p:cNvPr id="19" name="Text 12"/>
          <p:cNvSpPr/>
          <p:nvPr/>
        </p:nvSpPr>
        <p:spPr>
          <a:xfrm>
            <a:off x="750094" y="4207669"/>
            <a:ext cx="2166928" cy="964406"/>
          </a:xfrm>
          <a:prstGeom prst="rect">
            <a:avLst/>
          </a:prstGeom>
          <a:noFill/>
          <a:ln/>
        </p:spPr>
        <p:txBody>
          <a:bodyPr wrap="square" lIns="0" tIns="0" rIns="0" bIns="0" rtlCol="0" anchor="ctr">
            <a:spAutoFit/>
          </a:bodyPr>
          <a:lstStyle/>
          <a:p>
            <a:pPr algn="ctr" indent="0" marL="0">
              <a:buNone/>
            </a:pPr>
            <a:r>
              <a:rPr lang="en-US" sz="942" dirty="0">
                <a:solidFill>
                  <a:srgbClr val="1A365D"/>
                </a:solidFill>
                <a:latin typeface="Noto Sans" pitchFamily="34" charset="0"/>
                <a:ea typeface="Noto Sans" pitchFamily="34" charset="-122"/>
                <a:cs typeface="Noto Sans" pitchFamily="34" charset="-120"/>
              </a:rPr>
              <a:t> Improve system scalability for larger document volumes and user loads, and explore cloud deployment options for wider accessibility. </a:t>
            </a:r>
            <a:endParaRPr lang="en-US" sz="942" dirty="0"/>
          </a:p>
        </p:txBody>
      </p:sp>
      <p:sp>
        <p:nvSpPr>
          <p:cNvPr id="20" name="Text 13"/>
          <p:cNvSpPr/>
          <p:nvPr/>
        </p:nvSpPr>
        <p:spPr>
          <a:xfrm>
            <a:off x="285750" y="5564981"/>
            <a:ext cx="111752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Agentic RAG Chatbot</a:t>
            </a:r>
            <a:endParaRPr lang="en-US" sz="837" dirty="0"/>
          </a:p>
        </p:txBody>
      </p:sp>
      <p:sp>
        <p:nvSpPr>
          <p:cNvPr id="21" name="Text 14"/>
          <p:cNvSpPr/>
          <p:nvPr/>
        </p:nvSpPr>
        <p:spPr>
          <a:xfrm>
            <a:off x="8792868" y="5564981"/>
            <a:ext cx="65382" cy="171450"/>
          </a:xfrm>
          <a:prstGeom prst="rect">
            <a:avLst/>
          </a:prstGeom>
          <a:noFill/>
          <a:ln/>
        </p:spPr>
        <p:txBody>
          <a:bodyPr wrap="none" lIns="0" tIns="0" rIns="0" bIns="0" rtlCol="0" anchor="ctr">
            <a:spAutoFit/>
          </a:bodyPr>
          <a:lstStyle/>
          <a:p>
            <a:pPr indent="0" marL="0">
              <a:buNone/>
            </a:pPr>
            <a:r>
              <a:rPr lang="en-US" sz="837" dirty="0">
                <a:solidFill>
                  <a:srgbClr val="1A365D"/>
                </a:solidFill>
                <a:latin typeface="Noto Sans" pitchFamily="34" charset="0"/>
                <a:ea typeface="Noto Sans" pitchFamily="34" charset="-122"/>
                <a:cs typeface="Noto Sans" pitchFamily="34" charset="-120"/>
              </a:rPr>
              <a:t>9</a:t>
            </a:r>
            <a:endParaRPr lang="en-US" sz="83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2025-07-24T15:15:44Z</dcterms:created>
  <dcterms:modified xsi:type="dcterms:W3CDTF">2025-07-24T15:15:44Z</dcterms:modified>
</cp:coreProperties>
</file>